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10287000" cx="18288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Montserrat"/>
      <p:bold r:id="rId25"/>
      <p:boldItalic r:id="rId26"/>
    </p:embeddedFont>
    <p:embeddedFont>
      <p:font typeface="Open Sans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9" roundtripDataSignature="AMtx7mgRAgmyFeG0KDX5v6heyCI6IxKb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jpg"/><Relationship Id="rId4" Type="http://schemas.openxmlformats.org/officeDocument/2006/relationships/image" Target="../media/image11.png"/><Relationship Id="rId5" Type="http://schemas.openxmlformats.org/officeDocument/2006/relationships/image" Target="../media/image31.png"/><Relationship Id="rId6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4.png"/><Relationship Id="rId13" Type="http://schemas.openxmlformats.org/officeDocument/2006/relationships/image" Target="../media/image40.png"/><Relationship Id="rId1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9" Type="http://schemas.openxmlformats.org/officeDocument/2006/relationships/image" Target="../media/image35.png"/><Relationship Id="rId14" Type="http://schemas.openxmlformats.org/officeDocument/2006/relationships/image" Target="../media/image5.png"/><Relationship Id="rId5" Type="http://schemas.openxmlformats.org/officeDocument/2006/relationships/image" Target="../media/image30.png"/><Relationship Id="rId6" Type="http://schemas.openxmlformats.org/officeDocument/2006/relationships/image" Target="../media/image28.png"/><Relationship Id="rId7" Type="http://schemas.openxmlformats.org/officeDocument/2006/relationships/image" Target="../media/image25.png"/><Relationship Id="rId8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4.png"/><Relationship Id="rId9" Type="http://schemas.openxmlformats.org/officeDocument/2006/relationships/image" Target="../media/image4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1.jpg"/><Relationship Id="rId4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8.jp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8.jp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6.jp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0.jpg"/><Relationship Id="rId4" Type="http://schemas.openxmlformats.org/officeDocument/2006/relationships/image" Target="../media/image47.jp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20.png"/><Relationship Id="rId13" Type="http://schemas.openxmlformats.org/officeDocument/2006/relationships/image" Target="../media/image1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5.jpg"/><Relationship Id="rId4" Type="http://schemas.openxmlformats.org/officeDocument/2006/relationships/image" Target="../media/image14.png"/><Relationship Id="rId9" Type="http://schemas.openxmlformats.org/officeDocument/2006/relationships/image" Target="../media/image29.png"/><Relationship Id="rId15" Type="http://schemas.openxmlformats.org/officeDocument/2006/relationships/image" Target="../media/image18.png"/><Relationship Id="rId14" Type="http://schemas.openxmlformats.org/officeDocument/2006/relationships/image" Target="../media/image16.png"/><Relationship Id="rId16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7" Type="http://schemas.openxmlformats.org/officeDocument/2006/relationships/image" Target="../media/image1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2.jp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0232360" y="-59476"/>
            <a:ext cx="11268225" cy="10405952"/>
          </a:xfrm>
          <a:custGeom>
            <a:rect b="b" l="l" r="r" t="t"/>
            <a:pathLst>
              <a:path extrusionOk="0" h="10405952" w="11268225">
                <a:moveTo>
                  <a:pt x="0" y="0"/>
                </a:moveTo>
                <a:lnTo>
                  <a:pt x="11268224" y="0"/>
                </a:lnTo>
                <a:lnTo>
                  <a:pt x="11268224" y="10405952"/>
                </a:lnTo>
                <a:lnTo>
                  <a:pt x="0" y="10405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14000"/>
            </a:blip>
            <a:stretch>
              <a:fillRect b="0" l="-23922" r="-14471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 flipH="1">
            <a:off x="5315730" y="5941606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4">
              <a:alphaModFix amt="5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>
            <a:off x="1149290" y="2862551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flipH="1">
            <a:off x="3376232" y="9395036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8816615" y="967895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8999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 txBox="1"/>
          <p:nvPr/>
        </p:nvSpPr>
        <p:spPr>
          <a:xfrm>
            <a:off x="681714" y="3843261"/>
            <a:ext cx="9550646" cy="26739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099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3275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IntegraJob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4353159" y="7830105"/>
            <a:ext cx="3474704" cy="17668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7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Estudiantes: </a:t>
            </a:r>
            <a:endParaRPr/>
          </a:p>
          <a:p>
            <a:pPr indent="0" lvl="0" marL="0" marR="0" rtl="0" algn="l">
              <a:lnSpc>
                <a:spcPct val="131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7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Carlos Colmenarez</a:t>
            </a:r>
            <a:endParaRPr/>
          </a:p>
          <a:p>
            <a:pPr indent="0" lvl="0" marL="0" marR="0" rtl="0" algn="l">
              <a:lnSpc>
                <a:spcPct val="131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7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Javier Rivas </a:t>
            </a:r>
            <a:endParaRPr/>
          </a:p>
          <a:p>
            <a:pPr indent="0" lvl="0" marL="0" marR="0" rtl="0" algn="l">
              <a:lnSpc>
                <a:spcPct val="131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7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Francisco Eljuri</a:t>
            </a:r>
            <a:endParaRPr/>
          </a:p>
          <a:p>
            <a:pPr indent="0" lvl="0" marL="0" marR="0" rtl="0" algn="l">
              <a:lnSpc>
                <a:spcPct val="131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47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6757656" y="9229725"/>
            <a:ext cx="3474704" cy="705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47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Santiago, Octubre 2025</a:t>
            </a:r>
            <a:endParaRPr/>
          </a:p>
          <a:p>
            <a:pPr indent="0" lvl="0" marL="0" marR="0" rtl="0" algn="l">
              <a:lnSpc>
                <a:spcPct val="131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47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"/>
          <p:cNvSpPr/>
          <p:nvPr/>
        </p:nvSpPr>
        <p:spPr>
          <a:xfrm>
            <a:off x="0" y="0"/>
            <a:ext cx="2025396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7554" l="0" r="0" t="-7554"/>
            </a:stretch>
          </a:blipFill>
          <a:ln>
            <a:noFill/>
          </a:ln>
        </p:spPr>
      </p:sp>
      <p:sp>
        <p:nvSpPr>
          <p:cNvPr id="261" name="Google Shape;261;p10"/>
          <p:cNvSpPr/>
          <p:nvPr/>
        </p:nvSpPr>
        <p:spPr>
          <a:xfrm flipH="1" rot="-5400000">
            <a:off x="16445396" y="8579695"/>
            <a:ext cx="1039538" cy="1026308"/>
          </a:xfrm>
          <a:custGeom>
            <a:rect b="b" l="l" r="r" t="t"/>
            <a:pathLst>
              <a:path extrusionOk="0" h="1026308" w="1039538">
                <a:moveTo>
                  <a:pt x="0" y="1026308"/>
                </a:moveTo>
                <a:lnTo>
                  <a:pt x="1039538" y="1026308"/>
                </a:lnTo>
                <a:lnTo>
                  <a:pt x="1039538" y="0"/>
                </a:lnTo>
                <a:lnTo>
                  <a:pt x="0" y="0"/>
                </a:lnTo>
                <a:lnTo>
                  <a:pt x="0" y="1026308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2" name="Google Shape;262;p10"/>
          <p:cNvSpPr/>
          <p:nvPr/>
        </p:nvSpPr>
        <p:spPr>
          <a:xfrm>
            <a:off x="3072258" y="1964300"/>
            <a:ext cx="12143484" cy="7953982"/>
          </a:xfrm>
          <a:custGeom>
            <a:rect b="b" l="l" r="r" t="t"/>
            <a:pathLst>
              <a:path extrusionOk="0" h="7953982" w="12143484">
                <a:moveTo>
                  <a:pt x="0" y="0"/>
                </a:moveTo>
                <a:lnTo>
                  <a:pt x="12143484" y="0"/>
                </a:lnTo>
                <a:lnTo>
                  <a:pt x="12143484" y="7953982"/>
                </a:lnTo>
                <a:lnTo>
                  <a:pt x="0" y="79539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p10"/>
          <p:cNvSpPr txBox="1"/>
          <p:nvPr/>
        </p:nvSpPr>
        <p:spPr>
          <a:xfrm>
            <a:off x="7207100" y="610550"/>
            <a:ext cx="45177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0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064" u="none" cap="none" strike="noStrike">
                <a:solidFill>
                  <a:srgbClr val="FBFCFC"/>
                </a:solidFill>
                <a:latin typeface="Montserrat"/>
                <a:ea typeface="Montserrat"/>
                <a:cs typeface="Montserrat"/>
                <a:sym typeface="Montserrat"/>
              </a:rPr>
              <a:t>Arquitectura</a:t>
            </a:r>
            <a:endParaRPr/>
          </a:p>
        </p:txBody>
      </p:sp>
      <p:sp>
        <p:nvSpPr>
          <p:cNvPr id="264" name="Google Shape;264;p10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11"/>
          <p:cNvGrpSpPr/>
          <p:nvPr/>
        </p:nvGrpSpPr>
        <p:grpSpPr>
          <a:xfrm>
            <a:off x="7677728" y="12151990"/>
            <a:ext cx="2932541" cy="667965"/>
            <a:chOff x="0" y="-578648"/>
            <a:chExt cx="3910056" cy="890622"/>
          </a:xfrm>
        </p:grpSpPr>
        <p:grpSp>
          <p:nvGrpSpPr>
            <p:cNvPr id="270" name="Google Shape;270;p11"/>
            <p:cNvGrpSpPr/>
            <p:nvPr/>
          </p:nvGrpSpPr>
          <p:grpSpPr>
            <a:xfrm>
              <a:off x="1387893" y="-578648"/>
              <a:ext cx="2522163" cy="890622"/>
              <a:chOff x="0" y="-114300"/>
              <a:chExt cx="498205" cy="175924"/>
            </a:xfrm>
          </p:grpSpPr>
          <p:sp>
            <p:nvSpPr>
              <p:cNvPr id="271" name="Google Shape;271;p11"/>
              <p:cNvSpPr/>
              <p:nvPr/>
            </p:nvSpPr>
            <p:spPr>
              <a:xfrm>
                <a:off x="0" y="0"/>
                <a:ext cx="498205" cy="61624"/>
              </a:xfrm>
              <a:custGeom>
                <a:rect b="b" l="l" r="r" t="t"/>
                <a:pathLst>
                  <a:path extrusionOk="0" h="61624" w="498205">
                    <a:moveTo>
                      <a:pt x="30812" y="0"/>
                    </a:moveTo>
                    <a:lnTo>
                      <a:pt x="467393" y="0"/>
                    </a:lnTo>
                    <a:cubicBezTo>
                      <a:pt x="484410" y="0"/>
                      <a:pt x="498205" y="13795"/>
                      <a:pt x="498205" y="30812"/>
                    </a:cubicBezTo>
                    <a:lnTo>
                      <a:pt x="498205" y="30812"/>
                    </a:lnTo>
                    <a:cubicBezTo>
                      <a:pt x="498205" y="38984"/>
                      <a:pt x="494959" y="46821"/>
                      <a:pt x="489180" y="52600"/>
                    </a:cubicBezTo>
                    <a:cubicBezTo>
                      <a:pt x="483402" y="58378"/>
                      <a:pt x="475565" y="61624"/>
                      <a:pt x="467393" y="61624"/>
                    </a:cubicBezTo>
                    <a:lnTo>
                      <a:pt x="30812" y="61624"/>
                    </a:lnTo>
                    <a:cubicBezTo>
                      <a:pt x="22640" y="61624"/>
                      <a:pt x="14803" y="58378"/>
                      <a:pt x="9025" y="52600"/>
                    </a:cubicBezTo>
                    <a:cubicBezTo>
                      <a:pt x="3246" y="46821"/>
                      <a:pt x="0" y="38984"/>
                      <a:pt x="0" y="30812"/>
                    </a:cubicBezTo>
                    <a:lnTo>
                      <a:pt x="0" y="30812"/>
                    </a:lnTo>
                    <a:cubicBezTo>
                      <a:pt x="0" y="22640"/>
                      <a:pt x="3246" y="14803"/>
                      <a:pt x="9025" y="9025"/>
                    </a:cubicBezTo>
                    <a:cubicBezTo>
                      <a:pt x="14803" y="3246"/>
                      <a:pt x="22640" y="0"/>
                      <a:pt x="30812" y="0"/>
                    </a:cubicBezTo>
                    <a:close/>
                  </a:path>
                </a:pathLst>
              </a:custGeom>
              <a:solidFill>
                <a:srgbClr val="7CD3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11"/>
              <p:cNvSpPr txBox="1"/>
              <p:nvPr/>
            </p:nvSpPr>
            <p:spPr>
              <a:xfrm>
                <a:off x="0" y="-114300"/>
                <a:ext cx="498205" cy="175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5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11"/>
            <p:cNvGrpSpPr/>
            <p:nvPr/>
          </p:nvGrpSpPr>
          <p:grpSpPr>
            <a:xfrm>
              <a:off x="921480" y="-578648"/>
              <a:ext cx="308340" cy="890622"/>
              <a:chOff x="0" y="-114300"/>
              <a:chExt cx="60907" cy="175924"/>
            </a:xfrm>
          </p:grpSpPr>
          <p:sp>
            <p:nvSpPr>
              <p:cNvPr id="274" name="Google Shape;274;p11"/>
              <p:cNvSpPr/>
              <p:nvPr/>
            </p:nvSpPr>
            <p:spPr>
              <a:xfrm>
                <a:off x="0" y="0"/>
                <a:ext cx="60907" cy="61624"/>
              </a:xfrm>
              <a:custGeom>
                <a:rect b="b" l="l" r="r" t="t"/>
                <a:pathLst>
                  <a:path extrusionOk="0" h="61624" w="60907">
                    <a:moveTo>
                      <a:pt x="30453" y="0"/>
                    </a:moveTo>
                    <a:lnTo>
                      <a:pt x="30453" y="0"/>
                    </a:lnTo>
                    <a:cubicBezTo>
                      <a:pt x="38530" y="0"/>
                      <a:pt x="46276" y="3208"/>
                      <a:pt x="51987" y="8920"/>
                    </a:cubicBezTo>
                    <a:cubicBezTo>
                      <a:pt x="57698" y="14631"/>
                      <a:pt x="60907" y="22377"/>
                      <a:pt x="60907" y="30453"/>
                    </a:cubicBezTo>
                    <a:lnTo>
                      <a:pt x="60907" y="31171"/>
                    </a:lnTo>
                    <a:cubicBezTo>
                      <a:pt x="60907" y="39248"/>
                      <a:pt x="57698" y="46994"/>
                      <a:pt x="51987" y="52705"/>
                    </a:cubicBezTo>
                    <a:cubicBezTo>
                      <a:pt x="46276" y="58416"/>
                      <a:pt x="38530" y="61624"/>
                      <a:pt x="30453" y="61624"/>
                    </a:cubicBezTo>
                    <a:lnTo>
                      <a:pt x="30453" y="61624"/>
                    </a:lnTo>
                    <a:cubicBezTo>
                      <a:pt x="22377" y="61624"/>
                      <a:pt x="14631" y="58416"/>
                      <a:pt x="8920" y="52705"/>
                    </a:cubicBezTo>
                    <a:cubicBezTo>
                      <a:pt x="3208" y="46994"/>
                      <a:pt x="0" y="39248"/>
                      <a:pt x="0" y="31171"/>
                    </a:cubicBezTo>
                    <a:lnTo>
                      <a:pt x="0" y="30453"/>
                    </a:lnTo>
                    <a:cubicBezTo>
                      <a:pt x="0" y="22377"/>
                      <a:pt x="3208" y="14631"/>
                      <a:pt x="8920" y="8920"/>
                    </a:cubicBezTo>
                    <a:cubicBezTo>
                      <a:pt x="14631" y="3208"/>
                      <a:pt x="22377" y="0"/>
                      <a:pt x="30453" y="0"/>
                    </a:cubicBezTo>
                    <a:close/>
                  </a:path>
                </a:pathLst>
              </a:custGeom>
              <a:solidFill>
                <a:srgbClr val="7CD3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11"/>
              <p:cNvSpPr txBox="1"/>
              <p:nvPr/>
            </p:nvSpPr>
            <p:spPr>
              <a:xfrm>
                <a:off x="0" y="-114300"/>
                <a:ext cx="60907" cy="175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5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6" name="Google Shape;276;p11"/>
            <p:cNvGrpSpPr/>
            <p:nvPr/>
          </p:nvGrpSpPr>
          <p:grpSpPr>
            <a:xfrm>
              <a:off x="460740" y="-578648"/>
              <a:ext cx="308340" cy="890622"/>
              <a:chOff x="0" y="-114300"/>
              <a:chExt cx="60907" cy="175924"/>
            </a:xfrm>
          </p:grpSpPr>
          <p:sp>
            <p:nvSpPr>
              <p:cNvPr id="277" name="Google Shape;277;p11"/>
              <p:cNvSpPr/>
              <p:nvPr/>
            </p:nvSpPr>
            <p:spPr>
              <a:xfrm>
                <a:off x="0" y="0"/>
                <a:ext cx="60907" cy="61624"/>
              </a:xfrm>
              <a:custGeom>
                <a:rect b="b" l="l" r="r" t="t"/>
                <a:pathLst>
                  <a:path extrusionOk="0" h="61624" w="60907">
                    <a:moveTo>
                      <a:pt x="30453" y="0"/>
                    </a:moveTo>
                    <a:lnTo>
                      <a:pt x="30453" y="0"/>
                    </a:lnTo>
                    <a:cubicBezTo>
                      <a:pt x="38530" y="0"/>
                      <a:pt x="46276" y="3208"/>
                      <a:pt x="51987" y="8920"/>
                    </a:cubicBezTo>
                    <a:cubicBezTo>
                      <a:pt x="57698" y="14631"/>
                      <a:pt x="60907" y="22377"/>
                      <a:pt x="60907" y="30453"/>
                    </a:cubicBezTo>
                    <a:lnTo>
                      <a:pt x="60907" y="31171"/>
                    </a:lnTo>
                    <a:cubicBezTo>
                      <a:pt x="60907" y="39248"/>
                      <a:pt x="57698" y="46994"/>
                      <a:pt x="51987" y="52705"/>
                    </a:cubicBezTo>
                    <a:cubicBezTo>
                      <a:pt x="46276" y="58416"/>
                      <a:pt x="38530" y="61624"/>
                      <a:pt x="30453" y="61624"/>
                    </a:cubicBezTo>
                    <a:lnTo>
                      <a:pt x="30453" y="61624"/>
                    </a:lnTo>
                    <a:cubicBezTo>
                      <a:pt x="22377" y="61624"/>
                      <a:pt x="14631" y="58416"/>
                      <a:pt x="8920" y="52705"/>
                    </a:cubicBezTo>
                    <a:cubicBezTo>
                      <a:pt x="3208" y="46994"/>
                      <a:pt x="0" y="39248"/>
                      <a:pt x="0" y="31171"/>
                    </a:cubicBezTo>
                    <a:lnTo>
                      <a:pt x="0" y="30453"/>
                    </a:lnTo>
                    <a:cubicBezTo>
                      <a:pt x="0" y="22377"/>
                      <a:pt x="3208" y="14631"/>
                      <a:pt x="8920" y="8920"/>
                    </a:cubicBezTo>
                    <a:cubicBezTo>
                      <a:pt x="14631" y="3208"/>
                      <a:pt x="22377" y="0"/>
                      <a:pt x="30453" y="0"/>
                    </a:cubicBezTo>
                    <a:close/>
                  </a:path>
                </a:pathLst>
              </a:custGeom>
              <a:solidFill>
                <a:srgbClr val="7CD3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11"/>
              <p:cNvSpPr txBox="1"/>
              <p:nvPr/>
            </p:nvSpPr>
            <p:spPr>
              <a:xfrm>
                <a:off x="0" y="-114300"/>
                <a:ext cx="60907" cy="175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5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9" name="Google Shape;279;p11"/>
            <p:cNvGrpSpPr/>
            <p:nvPr/>
          </p:nvGrpSpPr>
          <p:grpSpPr>
            <a:xfrm>
              <a:off x="0" y="-578648"/>
              <a:ext cx="308340" cy="890622"/>
              <a:chOff x="0" y="-114300"/>
              <a:chExt cx="60907" cy="175924"/>
            </a:xfrm>
          </p:grpSpPr>
          <p:sp>
            <p:nvSpPr>
              <p:cNvPr id="280" name="Google Shape;280;p11"/>
              <p:cNvSpPr/>
              <p:nvPr/>
            </p:nvSpPr>
            <p:spPr>
              <a:xfrm>
                <a:off x="0" y="0"/>
                <a:ext cx="60907" cy="61624"/>
              </a:xfrm>
              <a:custGeom>
                <a:rect b="b" l="l" r="r" t="t"/>
                <a:pathLst>
                  <a:path extrusionOk="0" h="61624" w="60907">
                    <a:moveTo>
                      <a:pt x="30453" y="0"/>
                    </a:moveTo>
                    <a:lnTo>
                      <a:pt x="30453" y="0"/>
                    </a:lnTo>
                    <a:cubicBezTo>
                      <a:pt x="38530" y="0"/>
                      <a:pt x="46276" y="3208"/>
                      <a:pt x="51987" y="8920"/>
                    </a:cubicBezTo>
                    <a:cubicBezTo>
                      <a:pt x="57698" y="14631"/>
                      <a:pt x="60907" y="22377"/>
                      <a:pt x="60907" y="30453"/>
                    </a:cubicBezTo>
                    <a:lnTo>
                      <a:pt x="60907" y="31171"/>
                    </a:lnTo>
                    <a:cubicBezTo>
                      <a:pt x="60907" y="39248"/>
                      <a:pt x="57698" y="46994"/>
                      <a:pt x="51987" y="52705"/>
                    </a:cubicBezTo>
                    <a:cubicBezTo>
                      <a:pt x="46276" y="58416"/>
                      <a:pt x="38530" y="61624"/>
                      <a:pt x="30453" y="61624"/>
                    </a:cubicBezTo>
                    <a:lnTo>
                      <a:pt x="30453" y="61624"/>
                    </a:lnTo>
                    <a:cubicBezTo>
                      <a:pt x="22377" y="61624"/>
                      <a:pt x="14631" y="58416"/>
                      <a:pt x="8920" y="52705"/>
                    </a:cubicBezTo>
                    <a:cubicBezTo>
                      <a:pt x="3208" y="46994"/>
                      <a:pt x="0" y="39248"/>
                      <a:pt x="0" y="31171"/>
                    </a:cubicBezTo>
                    <a:lnTo>
                      <a:pt x="0" y="30453"/>
                    </a:lnTo>
                    <a:cubicBezTo>
                      <a:pt x="0" y="22377"/>
                      <a:pt x="3208" y="14631"/>
                      <a:pt x="8920" y="8920"/>
                    </a:cubicBezTo>
                    <a:cubicBezTo>
                      <a:pt x="14631" y="3208"/>
                      <a:pt x="22377" y="0"/>
                      <a:pt x="30453" y="0"/>
                    </a:cubicBezTo>
                    <a:close/>
                  </a:path>
                </a:pathLst>
              </a:custGeom>
              <a:solidFill>
                <a:srgbClr val="7CD3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11"/>
              <p:cNvSpPr txBox="1"/>
              <p:nvPr/>
            </p:nvSpPr>
            <p:spPr>
              <a:xfrm>
                <a:off x="0" y="-114300"/>
                <a:ext cx="60907" cy="175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5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2" name="Google Shape;282;p11"/>
          <p:cNvSpPr/>
          <p:nvPr/>
        </p:nvSpPr>
        <p:spPr>
          <a:xfrm>
            <a:off x="2101446" y="2364504"/>
            <a:ext cx="14085108" cy="6743245"/>
          </a:xfrm>
          <a:custGeom>
            <a:rect b="b" l="l" r="r" t="t"/>
            <a:pathLst>
              <a:path extrusionOk="0" h="6743245" w="14085108">
                <a:moveTo>
                  <a:pt x="0" y="0"/>
                </a:moveTo>
                <a:lnTo>
                  <a:pt x="14085108" y="0"/>
                </a:lnTo>
                <a:lnTo>
                  <a:pt x="14085108" y="6743246"/>
                </a:lnTo>
                <a:lnTo>
                  <a:pt x="0" y="6743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3" name="Google Shape;283;p11"/>
          <p:cNvSpPr txBox="1"/>
          <p:nvPr/>
        </p:nvSpPr>
        <p:spPr>
          <a:xfrm>
            <a:off x="7426599" y="752475"/>
            <a:ext cx="9846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89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Modelo Base de Datos</a:t>
            </a:r>
            <a:endParaRPr/>
          </a:p>
        </p:txBody>
      </p:sp>
      <p:sp>
        <p:nvSpPr>
          <p:cNvPr id="284" name="Google Shape;284;p11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2"/>
          <p:cNvSpPr/>
          <p:nvPr/>
        </p:nvSpPr>
        <p:spPr>
          <a:xfrm>
            <a:off x="6087388" y="2811077"/>
            <a:ext cx="6113223" cy="6113223"/>
          </a:xfrm>
          <a:custGeom>
            <a:rect b="b" l="l" r="r" t="t"/>
            <a:pathLst>
              <a:path extrusionOk="0" h="6113223" w="6113223">
                <a:moveTo>
                  <a:pt x="0" y="0"/>
                </a:moveTo>
                <a:lnTo>
                  <a:pt x="6113222" y="0"/>
                </a:lnTo>
                <a:lnTo>
                  <a:pt x="6113222" y="6113223"/>
                </a:lnTo>
                <a:lnTo>
                  <a:pt x="0" y="6113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90" name="Google Shape;290;p12"/>
          <p:cNvGrpSpPr/>
          <p:nvPr/>
        </p:nvGrpSpPr>
        <p:grpSpPr>
          <a:xfrm>
            <a:off x="6543327" y="3274664"/>
            <a:ext cx="5193695" cy="5193695"/>
            <a:chOff x="0" y="0"/>
            <a:chExt cx="812800" cy="812800"/>
          </a:xfrm>
        </p:grpSpPr>
        <p:sp>
          <p:nvSpPr>
            <p:cNvPr id="291" name="Google Shape;291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AEB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12"/>
          <p:cNvGrpSpPr/>
          <p:nvPr/>
        </p:nvGrpSpPr>
        <p:grpSpPr>
          <a:xfrm>
            <a:off x="11737023" y="4451840"/>
            <a:ext cx="447669" cy="447669"/>
            <a:chOff x="0" y="0"/>
            <a:chExt cx="812800" cy="812800"/>
          </a:xfrm>
        </p:grpSpPr>
        <p:sp>
          <p:nvSpPr>
            <p:cNvPr id="294" name="Google Shape;294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85725">
              <a:solidFill>
                <a:srgbClr val="7CD3C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12"/>
          <p:cNvGrpSpPr/>
          <p:nvPr/>
        </p:nvGrpSpPr>
        <p:grpSpPr>
          <a:xfrm>
            <a:off x="10386436" y="2963432"/>
            <a:ext cx="447669" cy="447669"/>
            <a:chOff x="0" y="0"/>
            <a:chExt cx="812800" cy="812800"/>
          </a:xfrm>
        </p:grpSpPr>
        <p:sp>
          <p:nvSpPr>
            <p:cNvPr id="297" name="Google Shape;297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85725">
              <a:solidFill>
                <a:srgbClr val="7CD3C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9" name="Google Shape;299;p12"/>
          <p:cNvGrpSpPr/>
          <p:nvPr/>
        </p:nvGrpSpPr>
        <p:grpSpPr>
          <a:xfrm>
            <a:off x="10979255" y="7945932"/>
            <a:ext cx="447669" cy="447669"/>
            <a:chOff x="0" y="0"/>
            <a:chExt cx="812800" cy="812800"/>
          </a:xfrm>
        </p:grpSpPr>
        <p:sp>
          <p:nvSpPr>
            <p:cNvPr id="300" name="Google Shape;300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85725">
              <a:solidFill>
                <a:srgbClr val="7CD3C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2" name="Google Shape;302;p12"/>
          <p:cNvGrpSpPr/>
          <p:nvPr/>
        </p:nvGrpSpPr>
        <p:grpSpPr>
          <a:xfrm>
            <a:off x="6095659" y="4594533"/>
            <a:ext cx="447669" cy="447669"/>
            <a:chOff x="0" y="0"/>
            <a:chExt cx="812800" cy="812800"/>
          </a:xfrm>
        </p:grpSpPr>
        <p:sp>
          <p:nvSpPr>
            <p:cNvPr id="303" name="Google Shape;303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85725">
              <a:solidFill>
                <a:srgbClr val="7CD3C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" name="Google Shape;305;p12"/>
          <p:cNvGrpSpPr/>
          <p:nvPr/>
        </p:nvGrpSpPr>
        <p:grpSpPr>
          <a:xfrm>
            <a:off x="6038528" y="6439069"/>
            <a:ext cx="447669" cy="447669"/>
            <a:chOff x="0" y="0"/>
            <a:chExt cx="812800" cy="812800"/>
          </a:xfrm>
        </p:grpSpPr>
        <p:sp>
          <p:nvSpPr>
            <p:cNvPr id="306" name="Google Shape;306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85725">
              <a:solidFill>
                <a:srgbClr val="7CD3C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8" name="Google Shape;308;p12"/>
          <p:cNvGrpSpPr/>
          <p:nvPr/>
        </p:nvGrpSpPr>
        <p:grpSpPr>
          <a:xfrm>
            <a:off x="1529478" y="2231246"/>
            <a:ext cx="5082362" cy="1666085"/>
            <a:chOff x="0" y="-28575"/>
            <a:chExt cx="1467458" cy="481058"/>
          </a:xfrm>
        </p:grpSpPr>
        <p:sp>
          <p:nvSpPr>
            <p:cNvPr id="309" name="Google Shape;309;p12"/>
            <p:cNvSpPr/>
            <p:nvPr/>
          </p:nvSpPr>
          <p:spPr>
            <a:xfrm>
              <a:off x="0" y="0"/>
              <a:ext cx="1467458" cy="452483"/>
            </a:xfrm>
            <a:custGeom>
              <a:rect b="b" l="l" r="r" t="t"/>
              <a:pathLst>
                <a:path extrusionOk="0"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2"/>
            <p:cNvSpPr txBox="1"/>
            <p:nvPr/>
          </p:nvSpPr>
          <p:spPr>
            <a:xfrm>
              <a:off x="0" y="-28575"/>
              <a:ext cx="1467458" cy="48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12"/>
          <p:cNvGrpSpPr/>
          <p:nvPr/>
        </p:nvGrpSpPr>
        <p:grpSpPr>
          <a:xfrm>
            <a:off x="7395334" y="2962849"/>
            <a:ext cx="507346" cy="507346"/>
            <a:chOff x="0" y="0"/>
            <a:chExt cx="812800" cy="812800"/>
          </a:xfrm>
        </p:grpSpPr>
        <p:sp>
          <p:nvSpPr>
            <p:cNvPr id="312" name="Google Shape;312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85725">
              <a:solidFill>
                <a:srgbClr val="7CD3C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4" name="Google Shape;314;p12"/>
          <p:cNvGrpSpPr/>
          <p:nvPr/>
        </p:nvGrpSpPr>
        <p:grpSpPr>
          <a:xfrm>
            <a:off x="6888249" y="7916093"/>
            <a:ext cx="507346" cy="507346"/>
            <a:chOff x="0" y="0"/>
            <a:chExt cx="812800" cy="812800"/>
          </a:xfrm>
        </p:grpSpPr>
        <p:sp>
          <p:nvSpPr>
            <p:cNvPr id="315" name="Google Shape;315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85725">
              <a:solidFill>
                <a:srgbClr val="7CD3C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12"/>
          <p:cNvGrpSpPr/>
          <p:nvPr/>
        </p:nvGrpSpPr>
        <p:grpSpPr>
          <a:xfrm>
            <a:off x="11840646" y="6439069"/>
            <a:ext cx="447669" cy="447669"/>
            <a:chOff x="0" y="0"/>
            <a:chExt cx="812800" cy="812800"/>
          </a:xfrm>
        </p:grpSpPr>
        <p:sp>
          <p:nvSpPr>
            <p:cNvPr id="318" name="Google Shape;318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85725">
              <a:solidFill>
                <a:srgbClr val="7CD3C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0" name="Google Shape;320;p12"/>
          <p:cNvGrpSpPr/>
          <p:nvPr/>
        </p:nvGrpSpPr>
        <p:grpSpPr>
          <a:xfrm>
            <a:off x="300441" y="4082960"/>
            <a:ext cx="5082362" cy="1600108"/>
            <a:chOff x="0" y="-9525"/>
            <a:chExt cx="1467458" cy="462008"/>
          </a:xfrm>
        </p:grpSpPr>
        <p:sp>
          <p:nvSpPr>
            <p:cNvPr id="321" name="Google Shape;321;p12"/>
            <p:cNvSpPr/>
            <p:nvPr/>
          </p:nvSpPr>
          <p:spPr>
            <a:xfrm>
              <a:off x="0" y="0"/>
              <a:ext cx="1467458" cy="452483"/>
            </a:xfrm>
            <a:custGeom>
              <a:rect b="b" l="l" r="r" t="t"/>
              <a:pathLst>
                <a:path extrusionOk="0"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2"/>
            <p:cNvSpPr txBox="1"/>
            <p:nvPr/>
          </p:nvSpPr>
          <p:spPr>
            <a:xfrm>
              <a:off x="0" y="-9525"/>
              <a:ext cx="1467458" cy="462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l">
                <a:lnSpc>
                  <a:spcPct val="126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3" name="Google Shape;323;p12"/>
          <p:cNvGrpSpPr/>
          <p:nvPr/>
        </p:nvGrpSpPr>
        <p:grpSpPr>
          <a:xfrm>
            <a:off x="300441" y="5806478"/>
            <a:ext cx="5082362" cy="1666085"/>
            <a:chOff x="0" y="-28575"/>
            <a:chExt cx="1467458" cy="481058"/>
          </a:xfrm>
        </p:grpSpPr>
        <p:sp>
          <p:nvSpPr>
            <p:cNvPr id="324" name="Google Shape;324;p12"/>
            <p:cNvSpPr/>
            <p:nvPr/>
          </p:nvSpPr>
          <p:spPr>
            <a:xfrm>
              <a:off x="0" y="0"/>
              <a:ext cx="1467458" cy="452483"/>
            </a:xfrm>
            <a:custGeom>
              <a:rect b="b" l="l" r="r" t="t"/>
              <a:pathLst>
                <a:path extrusionOk="0"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2"/>
            <p:cNvSpPr txBox="1"/>
            <p:nvPr/>
          </p:nvSpPr>
          <p:spPr>
            <a:xfrm>
              <a:off x="0" y="-28575"/>
              <a:ext cx="1467458" cy="48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6" name="Google Shape;326;p12"/>
          <p:cNvGrpSpPr/>
          <p:nvPr/>
        </p:nvGrpSpPr>
        <p:grpSpPr>
          <a:xfrm>
            <a:off x="1664032" y="7592215"/>
            <a:ext cx="5082362" cy="1666085"/>
            <a:chOff x="0" y="-28575"/>
            <a:chExt cx="1467458" cy="481058"/>
          </a:xfrm>
        </p:grpSpPr>
        <p:sp>
          <p:nvSpPr>
            <p:cNvPr id="327" name="Google Shape;327;p12"/>
            <p:cNvSpPr/>
            <p:nvPr/>
          </p:nvSpPr>
          <p:spPr>
            <a:xfrm>
              <a:off x="0" y="0"/>
              <a:ext cx="1467458" cy="452483"/>
            </a:xfrm>
            <a:custGeom>
              <a:rect b="b" l="l" r="r" t="t"/>
              <a:pathLst>
                <a:path extrusionOk="0"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2"/>
            <p:cNvSpPr txBox="1"/>
            <p:nvPr/>
          </p:nvSpPr>
          <p:spPr>
            <a:xfrm>
              <a:off x="0" y="-28575"/>
              <a:ext cx="1467458" cy="48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9" name="Google Shape;329;p12"/>
          <p:cNvGrpSpPr/>
          <p:nvPr/>
        </p:nvGrpSpPr>
        <p:grpSpPr>
          <a:xfrm>
            <a:off x="11749891" y="2080907"/>
            <a:ext cx="5082362" cy="1666085"/>
            <a:chOff x="0" y="-28575"/>
            <a:chExt cx="1467458" cy="481058"/>
          </a:xfrm>
        </p:grpSpPr>
        <p:sp>
          <p:nvSpPr>
            <p:cNvPr id="330" name="Google Shape;330;p12"/>
            <p:cNvSpPr/>
            <p:nvPr/>
          </p:nvSpPr>
          <p:spPr>
            <a:xfrm>
              <a:off x="0" y="0"/>
              <a:ext cx="1467458" cy="452483"/>
            </a:xfrm>
            <a:custGeom>
              <a:rect b="b" l="l" r="r" t="t"/>
              <a:pathLst>
                <a:path extrusionOk="0"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2"/>
            <p:cNvSpPr txBox="1"/>
            <p:nvPr/>
          </p:nvSpPr>
          <p:spPr>
            <a:xfrm>
              <a:off x="0" y="-28575"/>
              <a:ext cx="1467458" cy="48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2" name="Google Shape;332;p12"/>
          <p:cNvGrpSpPr/>
          <p:nvPr/>
        </p:nvGrpSpPr>
        <p:grpSpPr>
          <a:xfrm>
            <a:off x="12981915" y="3885873"/>
            <a:ext cx="5082362" cy="1666085"/>
            <a:chOff x="0" y="-28575"/>
            <a:chExt cx="1467458" cy="481058"/>
          </a:xfrm>
        </p:grpSpPr>
        <p:sp>
          <p:nvSpPr>
            <p:cNvPr id="333" name="Google Shape;333;p12"/>
            <p:cNvSpPr/>
            <p:nvPr/>
          </p:nvSpPr>
          <p:spPr>
            <a:xfrm>
              <a:off x="0" y="0"/>
              <a:ext cx="1467458" cy="452483"/>
            </a:xfrm>
            <a:custGeom>
              <a:rect b="b" l="l" r="r" t="t"/>
              <a:pathLst>
                <a:path extrusionOk="0"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2"/>
            <p:cNvSpPr txBox="1"/>
            <p:nvPr/>
          </p:nvSpPr>
          <p:spPr>
            <a:xfrm>
              <a:off x="0" y="-28575"/>
              <a:ext cx="1467458" cy="48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12"/>
          <p:cNvGrpSpPr/>
          <p:nvPr/>
        </p:nvGrpSpPr>
        <p:grpSpPr>
          <a:xfrm>
            <a:off x="12990533" y="5690620"/>
            <a:ext cx="5082362" cy="1666085"/>
            <a:chOff x="0" y="-28575"/>
            <a:chExt cx="1467458" cy="481058"/>
          </a:xfrm>
        </p:grpSpPr>
        <p:sp>
          <p:nvSpPr>
            <p:cNvPr id="336" name="Google Shape;336;p12"/>
            <p:cNvSpPr/>
            <p:nvPr/>
          </p:nvSpPr>
          <p:spPr>
            <a:xfrm>
              <a:off x="0" y="0"/>
              <a:ext cx="1467458" cy="452483"/>
            </a:xfrm>
            <a:custGeom>
              <a:rect b="b" l="l" r="r" t="t"/>
              <a:pathLst>
                <a:path extrusionOk="0"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2"/>
            <p:cNvSpPr txBox="1"/>
            <p:nvPr/>
          </p:nvSpPr>
          <p:spPr>
            <a:xfrm>
              <a:off x="0" y="-28575"/>
              <a:ext cx="1467458" cy="48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8" name="Google Shape;338;p12"/>
          <p:cNvGrpSpPr/>
          <p:nvPr/>
        </p:nvGrpSpPr>
        <p:grpSpPr>
          <a:xfrm>
            <a:off x="11793252" y="7467977"/>
            <a:ext cx="5082362" cy="1666085"/>
            <a:chOff x="0" y="-28575"/>
            <a:chExt cx="1467458" cy="481058"/>
          </a:xfrm>
        </p:grpSpPr>
        <p:sp>
          <p:nvSpPr>
            <p:cNvPr id="339" name="Google Shape;339;p12"/>
            <p:cNvSpPr/>
            <p:nvPr/>
          </p:nvSpPr>
          <p:spPr>
            <a:xfrm>
              <a:off x="0" y="0"/>
              <a:ext cx="1467458" cy="452483"/>
            </a:xfrm>
            <a:custGeom>
              <a:rect b="b" l="l" r="r" t="t"/>
              <a:pathLst>
                <a:path extrusionOk="0" h="452483" w="1467458">
                  <a:moveTo>
                    <a:pt x="1264258" y="0"/>
                  </a:moveTo>
                  <a:cubicBezTo>
                    <a:pt x="1376482" y="0"/>
                    <a:pt x="1467458" y="101292"/>
                    <a:pt x="1467458" y="226241"/>
                  </a:cubicBezTo>
                  <a:cubicBezTo>
                    <a:pt x="1467458" y="351191"/>
                    <a:pt x="1376482" y="452483"/>
                    <a:pt x="1264258" y="452483"/>
                  </a:cubicBezTo>
                  <a:lnTo>
                    <a:pt x="203200" y="452483"/>
                  </a:lnTo>
                  <a:cubicBezTo>
                    <a:pt x="90976" y="452483"/>
                    <a:pt x="0" y="351191"/>
                    <a:pt x="0" y="226241"/>
                  </a:cubicBezTo>
                  <a:cubicBezTo>
                    <a:pt x="0" y="10129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2"/>
            <p:cNvSpPr txBox="1"/>
            <p:nvPr/>
          </p:nvSpPr>
          <p:spPr>
            <a:xfrm>
              <a:off x="0" y="-28575"/>
              <a:ext cx="1467458" cy="48105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9800" lIns="29800" spcFirstLastPara="1" rIns="29800" wrap="square" tIns="29800">
              <a:noAutofit/>
            </a:bodyPr>
            <a:lstStyle/>
            <a:p>
              <a:pPr indent="0" lvl="0" marL="0" marR="0" rtl="0" algn="ctr">
                <a:lnSpc>
                  <a:spcPct val="89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p12"/>
          <p:cNvSpPr/>
          <p:nvPr/>
        </p:nvSpPr>
        <p:spPr>
          <a:xfrm>
            <a:off x="8602380" y="3897331"/>
            <a:ext cx="1075590" cy="1305904"/>
          </a:xfrm>
          <a:custGeom>
            <a:rect b="b" l="l" r="r" t="t"/>
            <a:pathLst>
              <a:path extrusionOk="0" h="1305904" w="1075590">
                <a:moveTo>
                  <a:pt x="0" y="0"/>
                </a:moveTo>
                <a:lnTo>
                  <a:pt x="1075590" y="0"/>
                </a:lnTo>
                <a:lnTo>
                  <a:pt x="1075590" y="1305903"/>
                </a:lnTo>
                <a:lnTo>
                  <a:pt x="0" y="13059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42" name="Google Shape;342;p12"/>
          <p:cNvGrpSpPr/>
          <p:nvPr/>
        </p:nvGrpSpPr>
        <p:grpSpPr>
          <a:xfrm>
            <a:off x="7677728" y="12151990"/>
            <a:ext cx="2932541" cy="667965"/>
            <a:chOff x="0" y="-578648"/>
            <a:chExt cx="3910056" cy="890622"/>
          </a:xfrm>
        </p:grpSpPr>
        <p:grpSp>
          <p:nvGrpSpPr>
            <p:cNvPr id="343" name="Google Shape;343;p12"/>
            <p:cNvGrpSpPr/>
            <p:nvPr/>
          </p:nvGrpSpPr>
          <p:grpSpPr>
            <a:xfrm>
              <a:off x="1387893" y="-578648"/>
              <a:ext cx="2522163" cy="890622"/>
              <a:chOff x="0" y="-114300"/>
              <a:chExt cx="498205" cy="175924"/>
            </a:xfrm>
          </p:grpSpPr>
          <p:sp>
            <p:nvSpPr>
              <p:cNvPr id="344" name="Google Shape;344;p12"/>
              <p:cNvSpPr/>
              <p:nvPr/>
            </p:nvSpPr>
            <p:spPr>
              <a:xfrm>
                <a:off x="0" y="0"/>
                <a:ext cx="498205" cy="61624"/>
              </a:xfrm>
              <a:custGeom>
                <a:rect b="b" l="l" r="r" t="t"/>
                <a:pathLst>
                  <a:path extrusionOk="0" h="61624" w="498205">
                    <a:moveTo>
                      <a:pt x="30812" y="0"/>
                    </a:moveTo>
                    <a:lnTo>
                      <a:pt x="467393" y="0"/>
                    </a:lnTo>
                    <a:cubicBezTo>
                      <a:pt x="484410" y="0"/>
                      <a:pt x="498205" y="13795"/>
                      <a:pt x="498205" y="30812"/>
                    </a:cubicBezTo>
                    <a:lnTo>
                      <a:pt x="498205" y="30812"/>
                    </a:lnTo>
                    <a:cubicBezTo>
                      <a:pt x="498205" y="38984"/>
                      <a:pt x="494959" y="46821"/>
                      <a:pt x="489180" y="52600"/>
                    </a:cubicBezTo>
                    <a:cubicBezTo>
                      <a:pt x="483402" y="58378"/>
                      <a:pt x="475565" y="61624"/>
                      <a:pt x="467393" y="61624"/>
                    </a:cubicBezTo>
                    <a:lnTo>
                      <a:pt x="30812" y="61624"/>
                    </a:lnTo>
                    <a:cubicBezTo>
                      <a:pt x="22640" y="61624"/>
                      <a:pt x="14803" y="58378"/>
                      <a:pt x="9025" y="52600"/>
                    </a:cubicBezTo>
                    <a:cubicBezTo>
                      <a:pt x="3246" y="46821"/>
                      <a:pt x="0" y="38984"/>
                      <a:pt x="0" y="30812"/>
                    </a:cubicBezTo>
                    <a:lnTo>
                      <a:pt x="0" y="30812"/>
                    </a:lnTo>
                    <a:cubicBezTo>
                      <a:pt x="0" y="22640"/>
                      <a:pt x="3246" y="14803"/>
                      <a:pt x="9025" y="9025"/>
                    </a:cubicBezTo>
                    <a:cubicBezTo>
                      <a:pt x="14803" y="3246"/>
                      <a:pt x="22640" y="0"/>
                      <a:pt x="30812" y="0"/>
                    </a:cubicBezTo>
                    <a:close/>
                  </a:path>
                </a:pathLst>
              </a:custGeom>
              <a:solidFill>
                <a:srgbClr val="7CD3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12"/>
              <p:cNvSpPr txBox="1"/>
              <p:nvPr/>
            </p:nvSpPr>
            <p:spPr>
              <a:xfrm>
                <a:off x="0" y="-114300"/>
                <a:ext cx="498205" cy="175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5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6" name="Google Shape;346;p12"/>
            <p:cNvGrpSpPr/>
            <p:nvPr/>
          </p:nvGrpSpPr>
          <p:grpSpPr>
            <a:xfrm>
              <a:off x="921480" y="-578648"/>
              <a:ext cx="308340" cy="890622"/>
              <a:chOff x="0" y="-114300"/>
              <a:chExt cx="60907" cy="175924"/>
            </a:xfrm>
          </p:grpSpPr>
          <p:sp>
            <p:nvSpPr>
              <p:cNvPr id="347" name="Google Shape;347;p12"/>
              <p:cNvSpPr/>
              <p:nvPr/>
            </p:nvSpPr>
            <p:spPr>
              <a:xfrm>
                <a:off x="0" y="0"/>
                <a:ext cx="60907" cy="61624"/>
              </a:xfrm>
              <a:custGeom>
                <a:rect b="b" l="l" r="r" t="t"/>
                <a:pathLst>
                  <a:path extrusionOk="0" h="61624" w="60907">
                    <a:moveTo>
                      <a:pt x="30453" y="0"/>
                    </a:moveTo>
                    <a:lnTo>
                      <a:pt x="30453" y="0"/>
                    </a:lnTo>
                    <a:cubicBezTo>
                      <a:pt x="38530" y="0"/>
                      <a:pt x="46276" y="3208"/>
                      <a:pt x="51987" y="8920"/>
                    </a:cubicBezTo>
                    <a:cubicBezTo>
                      <a:pt x="57698" y="14631"/>
                      <a:pt x="60907" y="22377"/>
                      <a:pt x="60907" y="30453"/>
                    </a:cubicBezTo>
                    <a:lnTo>
                      <a:pt x="60907" y="31171"/>
                    </a:lnTo>
                    <a:cubicBezTo>
                      <a:pt x="60907" y="39248"/>
                      <a:pt x="57698" y="46994"/>
                      <a:pt x="51987" y="52705"/>
                    </a:cubicBezTo>
                    <a:cubicBezTo>
                      <a:pt x="46276" y="58416"/>
                      <a:pt x="38530" y="61624"/>
                      <a:pt x="30453" y="61624"/>
                    </a:cubicBezTo>
                    <a:lnTo>
                      <a:pt x="30453" y="61624"/>
                    </a:lnTo>
                    <a:cubicBezTo>
                      <a:pt x="22377" y="61624"/>
                      <a:pt x="14631" y="58416"/>
                      <a:pt x="8920" y="52705"/>
                    </a:cubicBezTo>
                    <a:cubicBezTo>
                      <a:pt x="3208" y="46994"/>
                      <a:pt x="0" y="39248"/>
                      <a:pt x="0" y="31171"/>
                    </a:cubicBezTo>
                    <a:lnTo>
                      <a:pt x="0" y="30453"/>
                    </a:lnTo>
                    <a:cubicBezTo>
                      <a:pt x="0" y="22377"/>
                      <a:pt x="3208" y="14631"/>
                      <a:pt x="8920" y="8920"/>
                    </a:cubicBezTo>
                    <a:cubicBezTo>
                      <a:pt x="14631" y="3208"/>
                      <a:pt x="22377" y="0"/>
                      <a:pt x="30453" y="0"/>
                    </a:cubicBezTo>
                    <a:close/>
                  </a:path>
                </a:pathLst>
              </a:custGeom>
              <a:solidFill>
                <a:srgbClr val="7CD3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12"/>
              <p:cNvSpPr txBox="1"/>
              <p:nvPr/>
            </p:nvSpPr>
            <p:spPr>
              <a:xfrm>
                <a:off x="0" y="-114300"/>
                <a:ext cx="60907" cy="175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5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9" name="Google Shape;349;p12"/>
            <p:cNvGrpSpPr/>
            <p:nvPr/>
          </p:nvGrpSpPr>
          <p:grpSpPr>
            <a:xfrm>
              <a:off x="460740" y="-578648"/>
              <a:ext cx="308340" cy="890622"/>
              <a:chOff x="0" y="-114300"/>
              <a:chExt cx="60907" cy="175924"/>
            </a:xfrm>
          </p:grpSpPr>
          <p:sp>
            <p:nvSpPr>
              <p:cNvPr id="350" name="Google Shape;350;p12"/>
              <p:cNvSpPr/>
              <p:nvPr/>
            </p:nvSpPr>
            <p:spPr>
              <a:xfrm>
                <a:off x="0" y="0"/>
                <a:ext cx="60907" cy="61624"/>
              </a:xfrm>
              <a:custGeom>
                <a:rect b="b" l="l" r="r" t="t"/>
                <a:pathLst>
                  <a:path extrusionOk="0" h="61624" w="60907">
                    <a:moveTo>
                      <a:pt x="30453" y="0"/>
                    </a:moveTo>
                    <a:lnTo>
                      <a:pt x="30453" y="0"/>
                    </a:lnTo>
                    <a:cubicBezTo>
                      <a:pt x="38530" y="0"/>
                      <a:pt x="46276" y="3208"/>
                      <a:pt x="51987" y="8920"/>
                    </a:cubicBezTo>
                    <a:cubicBezTo>
                      <a:pt x="57698" y="14631"/>
                      <a:pt x="60907" y="22377"/>
                      <a:pt x="60907" y="30453"/>
                    </a:cubicBezTo>
                    <a:lnTo>
                      <a:pt x="60907" y="31171"/>
                    </a:lnTo>
                    <a:cubicBezTo>
                      <a:pt x="60907" y="39248"/>
                      <a:pt x="57698" y="46994"/>
                      <a:pt x="51987" y="52705"/>
                    </a:cubicBezTo>
                    <a:cubicBezTo>
                      <a:pt x="46276" y="58416"/>
                      <a:pt x="38530" y="61624"/>
                      <a:pt x="30453" y="61624"/>
                    </a:cubicBezTo>
                    <a:lnTo>
                      <a:pt x="30453" y="61624"/>
                    </a:lnTo>
                    <a:cubicBezTo>
                      <a:pt x="22377" y="61624"/>
                      <a:pt x="14631" y="58416"/>
                      <a:pt x="8920" y="52705"/>
                    </a:cubicBezTo>
                    <a:cubicBezTo>
                      <a:pt x="3208" y="46994"/>
                      <a:pt x="0" y="39248"/>
                      <a:pt x="0" y="31171"/>
                    </a:cubicBezTo>
                    <a:lnTo>
                      <a:pt x="0" y="30453"/>
                    </a:lnTo>
                    <a:cubicBezTo>
                      <a:pt x="0" y="22377"/>
                      <a:pt x="3208" y="14631"/>
                      <a:pt x="8920" y="8920"/>
                    </a:cubicBezTo>
                    <a:cubicBezTo>
                      <a:pt x="14631" y="3208"/>
                      <a:pt x="22377" y="0"/>
                      <a:pt x="30453" y="0"/>
                    </a:cubicBezTo>
                    <a:close/>
                  </a:path>
                </a:pathLst>
              </a:custGeom>
              <a:solidFill>
                <a:srgbClr val="7CD3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12"/>
              <p:cNvSpPr txBox="1"/>
              <p:nvPr/>
            </p:nvSpPr>
            <p:spPr>
              <a:xfrm>
                <a:off x="0" y="-114300"/>
                <a:ext cx="60907" cy="175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5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2" name="Google Shape;352;p12"/>
            <p:cNvGrpSpPr/>
            <p:nvPr/>
          </p:nvGrpSpPr>
          <p:grpSpPr>
            <a:xfrm>
              <a:off x="0" y="-578648"/>
              <a:ext cx="308340" cy="890622"/>
              <a:chOff x="0" y="-114300"/>
              <a:chExt cx="60907" cy="175924"/>
            </a:xfrm>
          </p:grpSpPr>
          <p:sp>
            <p:nvSpPr>
              <p:cNvPr id="353" name="Google Shape;353;p12"/>
              <p:cNvSpPr/>
              <p:nvPr/>
            </p:nvSpPr>
            <p:spPr>
              <a:xfrm>
                <a:off x="0" y="0"/>
                <a:ext cx="60907" cy="61624"/>
              </a:xfrm>
              <a:custGeom>
                <a:rect b="b" l="l" r="r" t="t"/>
                <a:pathLst>
                  <a:path extrusionOk="0" h="61624" w="60907">
                    <a:moveTo>
                      <a:pt x="30453" y="0"/>
                    </a:moveTo>
                    <a:lnTo>
                      <a:pt x="30453" y="0"/>
                    </a:lnTo>
                    <a:cubicBezTo>
                      <a:pt x="38530" y="0"/>
                      <a:pt x="46276" y="3208"/>
                      <a:pt x="51987" y="8920"/>
                    </a:cubicBezTo>
                    <a:cubicBezTo>
                      <a:pt x="57698" y="14631"/>
                      <a:pt x="60907" y="22377"/>
                      <a:pt x="60907" y="30453"/>
                    </a:cubicBezTo>
                    <a:lnTo>
                      <a:pt x="60907" y="31171"/>
                    </a:lnTo>
                    <a:cubicBezTo>
                      <a:pt x="60907" y="39248"/>
                      <a:pt x="57698" y="46994"/>
                      <a:pt x="51987" y="52705"/>
                    </a:cubicBezTo>
                    <a:cubicBezTo>
                      <a:pt x="46276" y="58416"/>
                      <a:pt x="38530" y="61624"/>
                      <a:pt x="30453" y="61624"/>
                    </a:cubicBezTo>
                    <a:lnTo>
                      <a:pt x="30453" y="61624"/>
                    </a:lnTo>
                    <a:cubicBezTo>
                      <a:pt x="22377" y="61624"/>
                      <a:pt x="14631" y="58416"/>
                      <a:pt x="8920" y="52705"/>
                    </a:cubicBezTo>
                    <a:cubicBezTo>
                      <a:pt x="3208" y="46994"/>
                      <a:pt x="0" y="39248"/>
                      <a:pt x="0" y="31171"/>
                    </a:cubicBezTo>
                    <a:lnTo>
                      <a:pt x="0" y="30453"/>
                    </a:lnTo>
                    <a:cubicBezTo>
                      <a:pt x="0" y="22377"/>
                      <a:pt x="3208" y="14631"/>
                      <a:pt x="8920" y="8920"/>
                    </a:cubicBezTo>
                    <a:cubicBezTo>
                      <a:pt x="14631" y="3208"/>
                      <a:pt x="22377" y="0"/>
                      <a:pt x="30453" y="0"/>
                    </a:cubicBezTo>
                    <a:close/>
                  </a:path>
                </a:pathLst>
              </a:custGeom>
              <a:solidFill>
                <a:srgbClr val="7CD3C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12"/>
              <p:cNvSpPr txBox="1"/>
              <p:nvPr/>
            </p:nvSpPr>
            <p:spPr>
              <a:xfrm>
                <a:off x="0" y="-114300"/>
                <a:ext cx="60907" cy="1759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2251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5" name="Google Shape;355;p12"/>
          <p:cNvSpPr/>
          <p:nvPr/>
        </p:nvSpPr>
        <p:spPr>
          <a:xfrm>
            <a:off x="12528752" y="2543456"/>
            <a:ext cx="3189850" cy="926739"/>
          </a:xfrm>
          <a:custGeom>
            <a:rect b="b" l="l" r="r" t="t"/>
            <a:pathLst>
              <a:path extrusionOk="0" h="926739" w="3189850">
                <a:moveTo>
                  <a:pt x="0" y="0"/>
                </a:moveTo>
                <a:lnTo>
                  <a:pt x="3189850" y="0"/>
                </a:lnTo>
                <a:lnTo>
                  <a:pt x="3189850" y="926739"/>
                </a:lnTo>
                <a:lnTo>
                  <a:pt x="0" y="9267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6" name="Google Shape;356;p12"/>
          <p:cNvSpPr/>
          <p:nvPr/>
        </p:nvSpPr>
        <p:spPr>
          <a:xfrm>
            <a:off x="14946947" y="4451840"/>
            <a:ext cx="2182423" cy="590362"/>
          </a:xfrm>
          <a:custGeom>
            <a:rect b="b" l="l" r="r" t="t"/>
            <a:pathLst>
              <a:path extrusionOk="0" h="590362" w="2182423">
                <a:moveTo>
                  <a:pt x="0" y="0"/>
                </a:moveTo>
                <a:lnTo>
                  <a:pt x="2182423" y="0"/>
                </a:lnTo>
                <a:lnTo>
                  <a:pt x="2182423" y="590362"/>
                </a:lnTo>
                <a:lnTo>
                  <a:pt x="0" y="5903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7" name="Google Shape;357;p12"/>
          <p:cNvSpPr/>
          <p:nvPr/>
        </p:nvSpPr>
        <p:spPr>
          <a:xfrm>
            <a:off x="13626328" y="4270940"/>
            <a:ext cx="994698" cy="994698"/>
          </a:xfrm>
          <a:custGeom>
            <a:rect b="b" l="l" r="r" t="t"/>
            <a:pathLst>
              <a:path extrusionOk="0" h="994698" w="994698">
                <a:moveTo>
                  <a:pt x="0" y="0"/>
                </a:moveTo>
                <a:lnTo>
                  <a:pt x="994699" y="0"/>
                </a:lnTo>
                <a:lnTo>
                  <a:pt x="994699" y="994698"/>
                </a:lnTo>
                <a:lnTo>
                  <a:pt x="0" y="9946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8" name="Google Shape;358;p12"/>
          <p:cNvSpPr/>
          <p:nvPr/>
        </p:nvSpPr>
        <p:spPr>
          <a:xfrm>
            <a:off x="14391295" y="6179743"/>
            <a:ext cx="2280836" cy="808660"/>
          </a:xfrm>
          <a:custGeom>
            <a:rect b="b" l="l" r="r" t="t"/>
            <a:pathLst>
              <a:path extrusionOk="0" h="808660" w="2280836">
                <a:moveTo>
                  <a:pt x="0" y="0"/>
                </a:moveTo>
                <a:lnTo>
                  <a:pt x="2280837" y="0"/>
                </a:lnTo>
                <a:lnTo>
                  <a:pt x="2280837" y="808660"/>
                </a:lnTo>
                <a:lnTo>
                  <a:pt x="0" y="808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p12"/>
          <p:cNvSpPr/>
          <p:nvPr/>
        </p:nvSpPr>
        <p:spPr>
          <a:xfrm>
            <a:off x="12855340" y="8033630"/>
            <a:ext cx="2871464" cy="605699"/>
          </a:xfrm>
          <a:custGeom>
            <a:rect b="b" l="l" r="r" t="t"/>
            <a:pathLst>
              <a:path extrusionOk="0" h="605699" w="2871464">
                <a:moveTo>
                  <a:pt x="0" y="0"/>
                </a:moveTo>
                <a:lnTo>
                  <a:pt x="2871464" y="0"/>
                </a:lnTo>
                <a:lnTo>
                  <a:pt x="2871464" y="605699"/>
                </a:lnTo>
                <a:lnTo>
                  <a:pt x="0" y="6056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0" name="Google Shape;360;p12"/>
          <p:cNvSpPr/>
          <p:nvPr/>
        </p:nvSpPr>
        <p:spPr>
          <a:xfrm>
            <a:off x="1983112" y="6019020"/>
            <a:ext cx="1717021" cy="1287766"/>
          </a:xfrm>
          <a:custGeom>
            <a:rect b="b" l="l" r="r" t="t"/>
            <a:pathLst>
              <a:path extrusionOk="0" h="1287766" w="1717021">
                <a:moveTo>
                  <a:pt x="0" y="0"/>
                </a:moveTo>
                <a:lnTo>
                  <a:pt x="1717021" y="0"/>
                </a:lnTo>
                <a:lnTo>
                  <a:pt x="1717021" y="1287766"/>
                </a:lnTo>
                <a:lnTo>
                  <a:pt x="0" y="1287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p12"/>
          <p:cNvSpPr/>
          <p:nvPr/>
        </p:nvSpPr>
        <p:spPr>
          <a:xfrm>
            <a:off x="2240217" y="2877123"/>
            <a:ext cx="3929993" cy="593072"/>
          </a:xfrm>
          <a:custGeom>
            <a:rect b="b" l="l" r="r" t="t"/>
            <a:pathLst>
              <a:path extrusionOk="0" h="593072" w="3929993">
                <a:moveTo>
                  <a:pt x="0" y="0"/>
                </a:moveTo>
                <a:lnTo>
                  <a:pt x="3929993" y="0"/>
                </a:lnTo>
                <a:lnTo>
                  <a:pt x="3929993" y="593072"/>
                </a:lnTo>
                <a:lnTo>
                  <a:pt x="0" y="593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12"/>
          <p:cNvSpPr/>
          <p:nvPr/>
        </p:nvSpPr>
        <p:spPr>
          <a:xfrm>
            <a:off x="2209580" y="4207788"/>
            <a:ext cx="1264086" cy="1387200"/>
          </a:xfrm>
          <a:custGeom>
            <a:rect b="b" l="l" r="r" t="t"/>
            <a:pathLst>
              <a:path extrusionOk="0" h="1387200" w="1264086">
                <a:moveTo>
                  <a:pt x="0" y="0"/>
                </a:moveTo>
                <a:lnTo>
                  <a:pt x="1264085" y="0"/>
                </a:lnTo>
                <a:lnTo>
                  <a:pt x="1264085" y="1387199"/>
                </a:lnTo>
                <a:lnTo>
                  <a:pt x="0" y="1387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12"/>
          <p:cNvSpPr/>
          <p:nvPr/>
        </p:nvSpPr>
        <p:spPr>
          <a:xfrm>
            <a:off x="3452309" y="7805938"/>
            <a:ext cx="1505810" cy="1406050"/>
          </a:xfrm>
          <a:custGeom>
            <a:rect b="b" l="l" r="r" t="t"/>
            <a:pathLst>
              <a:path extrusionOk="0" h="1406050" w="1505810">
                <a:moveTo>
                  <a:pt x="0" y="0"/>
                </a:moveTo>
                <a:lnTo>
                  <a:pt x="1505809" y="0"/>
                </a:lnTo>
                <a:lnTo>
                  <a:pt x="1505809" y="1406050"/>
                </a:lnTo>
                <a:lnTo>
                  <a:pt x="0" y="1406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12"/>
          <p:cNvSpPr txBox="1"/>
          <p:nvPr/>
        </p:nvSpPr>
        <p:spPr>
          <a:xfrm>
            <a:off x="6687674" y="5262766"/>
            <a:ext cx="4905003" cy="1754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798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96" u="none" cap="none" strike="noStrike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Tecnologías Utilizadas </a:t>
            </a:r>
            <a:endParaRPr/>
          </a:p>
        </p:txBody>
      </p:sp>
      <p:sp>
        <p:nvSpPr>
          <p:cNvPr id="365" name="Google Shape;365;p12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oogle Shape;370;p13"/>
          <p:cNvGrpSpPr/>
          <p:nvPr/>
        </p:nvGrpSpPr>
        <p:grpSpPr>
          <a:xfrm>
            <a:off x="-106707" y="-731982"/>
            <a:ext cx="3307479" cy="11018982"/>
            <a:chOff x="0" y="-114300"/>
            <a:chExt cx="871106" cy="2902119"/>
          </a:xfrm>
        </p:grpSpPr>
        <p:sp>
          <p:nvSpPr>
            <p:cNvPr id="371" name="Google Shape;371;p13"/>
            <p:cNvSpPr/>
            <p:nvPr/>
          </p:nvSpPr>
          <p:spPr>
            <a:xfrm>
              <a:off x="0" y="0"/>
              <a:ext cx="871106" cy="2787819"/>
            </a:xfrm>
            <a:custGeom>
              <a:rect b="b" l="l" r="r" t="t"/>
              <a:pathLst>
                <a:path extrusionOk="0" h="2787819" w="871106">
                  <a:moveTo>
                    <a:pt x="0" y="0"/>
                  </a:moveTo>
                  <a:lnTo>
                    <a:pt x="871106" y="0"/>
                  </a:lnTo>
                  <a:lnTo>
                    <a:pt x="871106" y="2787819"/>
                  </a:lnTo>
                  <a:lnTo>
                    <a:pt x="0" y="2787819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372" name="Google Shape;372;p13"/>
            <p:cNvSpPr txBox="1"/>
            <p:nvPr/>
          </p:nvSpPr>
          <p:spPr>
            <a:xfrm>
              <a:off x="0" y="-114300"/>
              <a:ext cx="871106" cy="29021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5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3" name="Google Shape;373;p13"/>
          <p:cNvGrpSpPr/>
          <p:nvPr/>
        </p:nvGrpSpPr>
        <p:grpSpPr>
          <a:xfrm>
            <a:off x="2363899" y="2587595"/>
            <a:ext cx="1673745" cy="6639565"/>
            <a:chOff x="0" y="-38100"/>
            <a:chExt cx="440822" cy="1748692"/>
          </a:xfrm>
        </p:grpSpPr>
        <p:sp>
          <p:nvSpPr>
            <p:cNvPr id="374" name="Google Shape;374;p13"/>
            <p:cNvSpPr/>
            <p:nvPr/>
          </p:nvSpPr>
          <p:spPr>
            <a:xfrm>
              <a:off x="0" y="0"/>
              <a:ext cx="440822" cy="1710592"/>
            </a:xfrm>
            <a:custGeom>
              <a:rect b="b" l="l" r="r" t="t"/>
              <a:pathLst>
                <a:path extrusionOk="0" h="1710592" w="440822">
                  <a:moveTo>
                    <a:pt x="124889" y="0"/>
                  </a:moveTo>
                  <a:lnTo>
                    <a:pt x="315933" y="0"/>
                  </a:lnTo>
                  <a:cubicBezTo>
                    <a:pt x="384907" y="0"/>
                    <a:pt x="440822" y="55915"/>
                    <a:pt x="440822" y="124889"/>
                  </a:cubicBezTo>
                  <a:lnTo>
                    <a:pt x="440822" y="1585703"/>
                  </a:lnTo>
                  <a:cubicBezTo>
                    <a:pt x="440822" y="1654677"/>
                    <a:pt x="384907" y="1710592"/>
                    <a:pt x="315933" y="1710592"/>
                  </a:cubicBezTo>
                  <a:lnTo>
                    <a:pt x="124889" y="1710592"/>
                  </a:lnTo>
                  <a:cubicBezTo>
                    <a:pt x="55915" y="1710592"/>
                    <a:pt x="0" y="1654677"/>
                    <a:pt x="0" y="1585703"/>
                  </a:cubicBezTo>
                  <a:lnTo>
                    <a:pt x="0" y="124889"/>
                  </a:lnTo>
                  <a:cubicBezTo>
                    <a:pt x="0" y="55915"/>
                    <a:pt x="55915" y="0"/>
                    <a:pt x="124889" y="0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3"/>
            <p:cNvSpPr txBox="1"/>
            <p:nvPr/>
          </p:nvSpPr>
          <p:spPr>
            <a:xfrm>
              <a:off x="0" y="-38100"/>
              <a:ext cx="440822" cy="17486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6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6" name="Google Shape;376;p13"/>
          <p:cNvSpPr/>
          <p:nvPr/>
        </p:nvSpPr>
        <p:spPr>
          <a:xfrm flipH="1" rot="-5400000">
            <a:off x="15991049" y="8382344"/>
            <a:ext cx="1277100" cy="1260846"/>
          </a:xfrm>
          <a:custGeom>
            <a:rect b="b" l="l" r="r" t="t"/>
            <a:pathLst>
              <a:path extrusionOk="0" h="1260846" w="1277100">
                <a:moveTo>
                  <a:pt x="0" y="1260846"/>
                </a:moveTo>
                <a:lnTo>
                  <a:pt x="1277101" y="1260846"/>
                </a:lnTo>
                <a:lnTo>
                  <a:pt x="1277101" y="0"/>
                </a:lnTo>
                <a:lnTo>
                  <a:pt x="0" y="0"/>
                </a:lnTo>
                <a:lnTo>
                  <a:pt x="0" y="1260846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7" name="Google Shape;377;p13"/>
          <p:cNvSpPr/>
          <p:nvPr/>
        </p:nvSpPr>
        <p:spPr>
          <a:xfrm>
            <a:off x="2779388" y="3136195"/>
            <a:ext cx="842767" cy="877882"/>
          </a:xfrm>
          <a:custGeom>
            <a:rect b="b" l="l" r="r" t="t"/>
            <a:pathLst>
              <a:path extrusionOk="0" h="877882" w="842767">
                <a:moveTo>
                  <a:pt x="0" y="0"/>
                </a:moveTo>
                <a:lnTo>
                  <a:pt x="842767" y="0"/>
                </a:lnTo>
                <a:lnTo>
                  <a:pt x="842767" y="877882"/>
                </a:lnTo>
                <a:lnTo>
                  <a:pt x="0" y="8778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8" name="Google Shape;378;p13"/>
          <p:cNvSpPr/>
          <p:nvPr/>
        </p:nvSpPr>
        <p:spPr>
          <a:xfrm>
            <a:off x="2582774" y="5825403"/>
            <a:ext cx="1264057" cy="1308209"/>
          </a:xfrm>
          <a:custGeom>
            <a:rect b="b" l="l" r="r" t="t"/>
            <a:pathLst>
              <a:path extrusionOk="0" h="1308209" w="1264057">
                <a:moveTo>
                  <a:pt x="0" y="0"/>
                </a:moveTo>
                <a:lnTo>
                  <a:pt x="1264057" y="0"/>
                </a:lnTo>
                <a:lnTo>
                  <a:pt x="1264057" y="1308209"/>
                </a:lnTo>
                <a:lnTo>
                  <a:pt x="0" y="13082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9" name="Google Shape;379;p13"/>
          <p:cNvSpPr/>
          <p:nvPr/>
        </p:nvSpPr>
        <p:spPr>
          <a:xfrm>
            <a:off x="2582774" y="4315815"/>
            <a:ext cx="1235995" cy="1052141"/>
          </a:xfrm>
          <a:custGeom>
            <a:rect b="b" l="l" r="r" t="t"/>
            <a:pathLst>
              <a:path extrusionOk="0" h="1052141" w="1235995">
                <a:moveTo>
                  <a:pt x="0" y="0"/>
                </a:moveTo>
                <a:lnTo>
                  <a:pt x="1235995" y="0"/>
                </a:lnTo>
                <a:lnTo>
                  <a:pt x="1235995" y="1052141"/>
                </a:lnTo>
                <a:lnTo>
                  <a:pt x="0" y="10521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0" name="Google Shape;380;p13"/>
          <p:cNvSpPr/>
          <p:nvPr/>
        </p:nvSpPr>
        <p:spPr>
          <a:xfrm>
            <a:off x="2468689" y="7381781"/>
            <a:ext cx="1464164" cy="1136557"/>
          </a:xfrm>
          <a:custGeom>
            <a:rect b="b" l="l" r="r" t="t"/>
            <a:pathLst>
              <a:path extrusionOk="0" h="1136557" w="1464164">
                <a:moveTo>
                  <a:pt x="0" y="0"/>
                </a:moveTo>
                <a:lnTo>
                  <a:pt x="1464164" y="0"/>
                </a:lnTo>
                <a:lnTo>
                  <a:pt x="1464164" y="1136557"/>
                </a:lnTo>
                <a:lnTo>
                  <a:pt x="0" y="1136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1" name="Google Shape;381;p13"/>
          <p:cNvSpPr txBox="1"/>
          <p:nvPr/>
        </p:nvSpPr>
        <p:spPr>
          <a:xfrm>
            <a:off x="5807072" y="1928800"/>
            <a:ext cx="96186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84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Resultados obtenidos</a:t>
            </a:r>
            <a:endParaRPr/>
          </a:p>
        </p:txBody>
      </p:sp>
      <p:sp>
        <p:nvSpPr>
          <p:cNvPr id="382" name="Google Shape;382;p13"/>
          <p:cNvSpPr txBox="1"/>
          <p:nvPr/>
        </p:nvSpPr>
        <p:spPr>
          <a:xfrm>
            <a:off x="4329074" y="3685565"/>
            <a:ext cx="12574597" cy="4897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2315" lvl="1" marL="484630" marR="0" rtl="0" algn="l">
              <a:lnSpc>
                <a:spcPct val="146033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244"/>
              <a:buFont typeface="Arial"/>
              <a:buChar char="•"/>
            </a:pPr>
            <a:r>
              <a:rPr b="0" i="0" lang="en-US" sz="2244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Integramos la API BNE, normalizando ofertas y registrando trazabilidad completa de ingesta.</a:t>
            </a:r>
            <a:endParaRPr/>
          </a:p>
          <a:p>
            <a:pPr indent="-242315" lvl="1" marL="484630" marR="0" rtl="0" algn="l">
              <a:lnSpc>
                <a:spcPct val="146033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244"/>
              <a:buFont typeface="Arial"/>
              <a:buChar char="•"/>
            </a:pPr>
            <a:r>
              <a:rPr b="0" i="0" lang="en-US" sz="2244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Diseñamos el modelo relacional con ofertas, empresas, ubicaciones, accesibilidad y usuarios/roles.</a:t>
            </a:r>
            <a:endParaRPr/>
          </a:p>
          <a:p>
            <a:pPr indent="-242315" lvl="1" marL="484630" marR="0" rtl="0" algn="l">
              <a:lnSpc>
                <a:spcPct val="146033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244"/>
              <a:buFont typeface="Arial"/>
              <a:buChar char="•"/>
            </a:pPr>
            <a:r>
              <a:rPr b="0" i="0" lang="en-US" sz="2244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Construimos una API segura con autorización y endpoints de consulta/filtrado.</a:t>
            </a:r>
            <a:endParaRPr/>
          </a:p>
          <a:p>
            <a:pPr indent="-242315" lvl="1" marL="484630" marR="0" rtl="0" algn="l">
              <a:lnSpc>
                <a:spcPct val="146033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244"/>
              <a:buFont typeface="Arial"/>
              <a:buChar char="•"/>
            </a:pPr>
            <a:r>
              <a:rPr b="0" i="0" lang="en-US" sz="2244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Implementamos un frontend accesible, alineado a WCAG y orientado a claridad.</a:t>
            </a:r>
            <a:endParaRPr/>
          </a:p>
          <a:p>
            <a:pPr indent="-242315" lvl="1" marL="484630" marR="0" rtl="0" algn="l">
              <a:lnSpc>
                <a:spcPct val="146033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244"/>
              <a:buFont typeface="Arial"/>
              <a:buChar char="•"/>
            </a:pPr>
            <a:r>
              <a:rPr b="0" i="0" lang="en-US" sz="2244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Desarrollamos una recomendación inicial basada en preferencias del usuario.</a:t>
            </a:r>
            <a:endParaRPr/>
          </a:p>
          <a:p>
            <a:pPr indent="-242315" lvl="1" marL="484630" marR="0" rtl="0" algn="l">
              <a:lnSpc>
                <a:spcPct val="146033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244"/>
              <a:buFont typeface="Arial"/>
              <a:buChar char="•"/>
            </a:pPr>
            <a:r>
              <a:rPr b="0" i="0" lang="en-US" sz="2244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Ejecutamos pruebas unitarias e integración, con criterios de aceptación y evidencias.</a:t>
            </a:r>
            <a:endParaRPr/>
          </a:p>
          <a:p>
            <a:pPr indent="-242315" lvl="1" marL="484630" marR="0" rtl="0" algn="l">
              <a:lnSpc>
                <a:spcPct val="146033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244"/>
              <a:buFont typeface="Arial"/>
              <a:buChar char="•"/>
            </a:pPr>
            <a:r>
              <a:rPr b="0" i="0" lang="en-US" sz="2244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Contenerizamos la solución con Docker y documentamos el flujo de despliegue.</a:t>
            </a:r>
            <a:endParaRPr/>
          </a:p>
          <a:p>
            <a:pPr indent="-242315" lvl="1" marL="484630" marR="0" rtl="0" algn="l">
              <a:lnSpc>
                <a:spcPct val="146033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244"/>
              <a:buFont typeface="Arial"/>
              <a:buChar char="•"/>
            </a:pPr>
            <a:r>
              <a:rPr b="0" i="0" lang="en-US" sz="2244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Aplicamos medidas de cumplimiento normativo, incluyendo HTTP y resguardo de datos personales.</a:t>
            </a:r>
            <a:endParaRPr/>
          </a:p>
          <a:p>
            <a:pPr indent="-242315" lvl="1" marL="484630" marR="0" rtl="0" algn="l">
              <a:lnSpc>
                <a:spcPct val="146033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244"/>
              <a:buFont typeface="Arial"/>
              <a:buChar char="•"/>
            </a:pPr>
            <a:r>
              <a:rPr b="0" i="0" lang="en-US" sz="2244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Entrega todas las evidencias del proyecto: ERS, DAS, código, entre otro.</a:t>
            </a:r>
            <a:endParaRPr/>
          </a:p>
        </p:txBody>
      </p:sp>
      <p:sp>
        <p:nvSpPr>
          <p:cNvPr id="383" name="Google Shape;383;p13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4" name="Google Shape;384;p13"/>
          <p:cNvSpPr/>
          <p:nvPr/>
        </p:nvSpPr>
        <p:spPr>
          <a:xfrm>
            <a:off x="13455726" y="1062779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5" name="Google Shape;385;p13"/>
          <p:cNvSpPr/>
          <p:nvPr/>
        </p:nvSpPr>
        <p:spPr>
          <a:xfrm>
            <a:off x="14373644" y="922716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6" name="Google Shape;386;p13"/>
          <p:cNvSpPr/>
          <p:nvPr/>
        </p:nvSpPr>
        <p:spPr>
          <a:xfrm>
            <a:off x="17259300" y="5652323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7" name="Google Shape;387;p13"/>
          <p:cNvSpPr/>
          <p:nvPr/>
        </p:nvSpPr>
        <p:spPr>
          <a:xfrm>
            <a:off x="4001689" y="922716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8" name="Google Shape;388;p13"/>
          <p:cNvSpPr/>
          <p:nvPr/>
        </p:nvSpPr>
        <p:spPr>
          <a:xfrm flipH="1">
            <a:off x="16810869" y="66855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10">
              <a:alphaModFix amt="4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9" name="Google Shape;389;p13"/>
          <p:cNvSpPr/>
          <p:nvPr/>
        </p:nvSpPr>
        <p:spPr>
          <a:xfrm flipH="1">
            <a:off x="7375233" y="1028700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2" y="0"/>
                </a:moveTo>
                <a:lnTo>
                  <a:pt x="0" y="0"/>
                </a:lnTo>
                <a:lnTo>
                  <a:pt x="0" y="540569"/>
                </a:lnTo>
                <a:lnTo>
                  <a:pt x="1103202" y="540569"/>
                </a:lnTo>
                <a:lnTo>
                  <a:pt x="1103202" y="0"/>
                </a:lnTo>
                <a:close/>
              </a:path>
            </a:pathLst>
          </a:custGeom>
          <a:blipFill rotWithShape="1">
            <a:blip r:embed="rId10">
              <a:alphaModFix amt="38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4"/>
          <p:cNvGrpSpPr/>
          <p:nvPr/>
        </p:nvGrpSpPr>
        <p:grpSpPr>
          <a:xfrm>
            <a:off x="13582525" y="-253157"/>
            <a:ext cx="4705475" cy="10923669"/>
            <a:chOff x="0" y="-66675"/>
            <a:chExt cx="1239302" cy="2877016"/>
          </a:xfrm>
        </p:grpSpPr>
        <p:sp>
          <p:nvSpPr>
            <p:cNvPr id="395" name="Google Shape;395;p14"/>
            <p:cNvSpPr/>
            <p:nvPr/>
          </p:nvSpPr>
          <p:spPr>
            <a:xfrm>
              <a:off x="0" y="0"/>
              <a:ext cx="1239302" cy="2810341"/>
            </a:xfrm>
            <a:custGeom>
              <a:rect b="b" l="l" r="r" t="t"/>
              <a:pathLst>
                <a:path extrusionOk="0" h="2810341" w="1239302">
                  <a:moveTo>
                    <a:pt x="0" y="0"/>
                  </a:moveTo>
                  <a:lnTo>
                    <a:pt x="1239302" y="0"/>
                  </a:lnTo>
                  <a:lnTo>
                    <a:pt x="1239302" y="2810341"/>
                  </a:lnTo>
                  <a:lnTo>
                    <a:pt x="0" y="2810341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396" name="Google Shape;396;p14"/>
            <p:cNvSpPr txBox="1"/>
            <p:nvPr/>
          </p:nvSpPr>
          <p:spPr>
            <a:xfrm>
              <a:off x="0" y="-66675"/>
              <a:ext cx="1239302" cy="28770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l">
                <a:lnSpc>
                  <a:spcPct val="20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14"/>
          <p:cNvSpPr/>
          <p:nvPr/>
        </p:nvSpPr>
        <p:spPr>
          <a:xfrm>
            <a:off x="13582525" y="0"/>
            <a:ext cx="4705475" cy="10287000"/>
          </a:xfrm>
          <a:custGeom>
            <a:rect b="b" l="l" r="r" t="t"/>
            <a:pathLst>
              <a:path extrusionOk="0" h="1593725" w="729001">
                <a:moveTo>
                  <a:pt x="0" y="0"/>
                </a:moveTo>
                <a:lnTo>
                  <a:pt x="729001" y="0"/>
                </a:lnTo>
                <a:lnTo>
                  <a:pt x="729001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3">
              <a:alphaModFix amt="31000"/>
            </a:blip>
            <a:stretch>
              <a:fillRect b="0" l="-118482" r="-118478" t="0"/>
            </a:stretch>
          </a:blipFill>
          <a:ln>
            <a:noFill/>
          </a:ln>
        </p:spPr>
      </p:sp>
      <p:grpSp>
        <p:nvGrpSpPr>
          <p:cNvPr id="398" name="Google Shape;398;p14"/>
          <p:cNvGrpSpPr/>
          <p:nvPr/>
        </p:nvGrpSpPr>
        <p:grpSpPr>
          <a:xfrm>
            <a:off x="10803430" y="3620995"/>
            <a:ext cx="7484570" cy="4293059"/>
            <a:chOff x="0" y="0"/>
            <a:chExt cx="7981950" cy="4578350"/>
          </a:xfrm>
        </p:grpSpPr>
        <p:sp>
          <p:nvSpPr>
            <p:cNvPr id="399" name="Google Shape;399;p14"/>
            <p:cNvSpPr/>
            <p:nvPr/>
          </p:nvSpPr>
          <p:spPr>
            <a:xfrm>
              <a:off x="765810" y="21590"/>
              <a:ext cx="6451600" cy="4326890"/>
            </a:xfrm>
            <a:custGeom>
              <a:rect b="b" l="l" r="r" t="t"/>
              <a:pathLst>
                <a:path extrusionOk="0"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4"/>
            <p:cNvSpPr/>
            <p:nvPr/>
          </p:nvSpPr>
          <p:spPr>
            <a:xfrm>
              <a:off x="0" y="0"/>
              <a:ext cx="7981950" cy="4542790"/>
            </a:xfrm>
            <a:custGeom>
              <a:rect b="b" l="l" r="r" t="t"/>
              <a:pathLst>
                <a:path extrusionOk="0"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4"/>
            <p:cNvSpPr/>
            <p:nvPr/>
          </p:nvSpPr>
          <p:spPr>
            <a:xfrm>
              <a:off x="3460750" y="4349750"/>
              <a:ext cx="1059180" cy="96520"/>
            </a:xfrm>
            <a:custGeom>
              <a:rect b="b" l="l" r="r" t="t"/>
              <a:pathLst>
                <a:path extrusionOk="0"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4"/>
            <p:cNvSpPr/>
            <p:nvPr/>
          </p:nvSpPr>
          <p:spPr>
            <a:xfrm>
              <a:off x="163830" y="4542790"/>
              <a:ext cx="7654290" cy="35560"/>
            </a:xfrm>
            <a:custGeom>
              <a:rect b="b" l="l" r="r" t="t"/>
              <a:pathLst>
                <a:path extrusionOk="0"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4"/>
            <p:cNvSpPr/>
            <p:nvPr/>
          </p:nvSpPr>
          <p:spPr>
            <a:xfrm>
              <a:off x="962660" y="276860"/>
              <a:ext cx="6055360" cy="3789680"/>
            </a:xfrm>
            <a:custGeom>
              <a:rect b="b" l="l" r="r" t="t"/>
              <a:pathLst>
                <a:path extrusionOk="0"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1828" l="0" r="0" t="-1829"/>
              </a:stretch>
            </a:blipFill>
            <a:ln>
              <a:noFill/>
            </a:ln>
          </p:spPr>
        </p:sp>
      </p:grpSp>
      <p:sp>
        <p:nvSpPr>
          <p:cNvPr id="404" name="Google Shape;404;p14"/>
          <p:cNvSpPr txBox="1"/>
          <p:nvPr/>
        </p:nvSpPr>
        <p:spPr>
          <a:xfrm>
            <a:off x="1028700" y="2140259"/>
            <a:ext cx="8115300" cy="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389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Obstáculos y solución</a:t>
            </a:r>
            <a:endParaRPr sz="1200"/>
          </a:p>
        </p:txBody>
      </p:sp>
      <p:sp>
        <p:nvSpPr>
          <p:cNvPr id="405" name="Google Shape;405;p14"/>
          <p:cNvSpPr txBox="1"/>
          <p:nvPr/>
        </p:nvSpPr>
        <p:spPr>
          <a:xfrm>
            <a:off x="843619" y="3621004"/>
            <a:ext cx="9470100" cy="6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71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Char char="•"/>
            </a:pPr>
            <a:r>
              <a:rPr b="0" i="0" lang="en-US" sz="2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API BNE inestable y datos heterogéneos</a:t>
            </a:r>
            <a:endParaRPr sz="1200"/>
          </a:p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→ Implementamos reintentos, validaciones y un modelo de datos propio para unificar ofertas de empleo.</a:t>
            </a:r>
            <a:endParaRPr sz="1200"/>
          </a:p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Char char="•"/>
            </a:pPr>
            <a:r>
              <a:rPr b="0" i="0" lang="en-US" sz="2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Integrar scraping, ETL, backend, BD y chatbot</a:t>
            </a:r>
            <a:endParaRPr sz="1200"/>
          </a:p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Diseñamos una arquitectura modular en servicios y realizamos pruebas de integración punta a punta.</a:t>
            </a:r>
            <a:endParaRPr sz="1200"/>
          </a:p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Char char="•"/>
            </a:pPr>
            <a:r>
              <a:rPr b="0" i="0" lang="en-US" sz="2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Equilibrar accesibilidad con tiempos de respuesta</a:t>
            </a:r>
            <a:endParaRPr sz="1200"/>
          </a:p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Definimos un conjunto mínimo de criterios WCAG para el MVP y dejamos mejoras avanzadas para futuras versiones.</a:t>
            </a:r>
            <a:endParaRPr sz="1200"/>
          </a:p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2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7174" lvl="1" marL="539749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99"/>
              <a:buFont typeface="Arial"/>
              <a:buChar char="•"/>
            </a:pPr>
            <a:r>
              <a:rPr b="0" i="0" lang="en-US" sz="2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Coordinación del equipo y control del alcance</a:t>
            </a:r>
            <a:endParaRPr sz="1200"/>
          </a:p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2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 Establecimos roles claros, reuniones periódicas, uso de carta Gantt y congelamiento del alcance del MVP.</a:t>
            </a:r>
            <a:endParaRPr sz="1200"/>
          </a:p>
          <a:p>
            <a:pPr indent="0" lvl="0" marL="0" marR="0" rtl="0" algn="just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p14"/>
          <p:cNvSpPr/>
          <p:nvPr/>
        </p:nvSpPr>
        <p:spPr>
          <a:xfrm flipH="1">
            <a:off x="284918" y="3260260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2" y="0"/>
                </a:moveTo>
                <a:lnTo>
                  <a:pt x="0" y="0"/>
                </a:lnTo>
                <a:lnTo>
                  <a:pt x="0" y="540568"/>
                </a:lnTo>
                <a:lnTo>
                  <a:pt x="1103202" y="540568"/>
                </a:lnTo>
                <a:lnTo>
                  <a:pt x="1103202" y="0"/>
                </a:lnTo>
                <a:close/>
              </a:path>
            </a:pathLst>
          </a:custGeom>
          <a:blipFill rotWithShape="1">
            <a:blip r:embed="rId5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8" name="Google Shape;408;p14"/>
          <p:cNvSpPr/>
          <p:nvPr/>
        </p:nvSpPr>
        <p:spPr>
          <a:xfrm flipH="1">
            <a:off x="9006104" y="1203240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p14"/>
          <p:cNvSpPr/>
          <p:nvPr/>
        </p:nvSpPr>
        <p:spPr>
          <a:xfrm flipH="1">
            <a:off x="11207547" y="8988016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8"/>
                </a:lnTo>
                <a:lnTo>
                  <a:pt x="1103201" y="540568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5">
              <a:alphaModFix amt="2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0" name="Google Shape;410;p14"/>
          <p:cNvSpPr/>
          <p:nvPr/>
        </p:nvSpPr>
        <p:spPr>
          <a:xfrm>
            <a:off x="9557705" y="3530544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69" y="0"/>
                </a:lnTo>
                <a:lnTo>
                  <a:pt x="654769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1" name="Google Shape;411;p14"/>
          <p:cNvSpPr/>
          <p:nvPr/>
        </p:nvSpPr>
        <p:spPr>
          <a:xfrm>
            <a:off x="12124827" y="54847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12" name="Google Shape;412;p14"/>
          <p:cNvSpPr/>
          <p:nvPr/>
        </p:nvSpPr>
        <p:spPr>
          <a:xfrm>
            <a:off x="6138928" y="10735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7" name="Google Shape;417;p15"/>
          <p:cNvCxnSpPr/>
          <p:nvPr/>
        </p:nvCxnSpPr>
        <p:spPr>
          <a:xfrm>
            <a:off x="703513" y="5143500"/>
            <a:ext cx="7824394" cy="0"/>
          </a:xfrm>
          <a:prstGeom prst="straightConnector1">
            <a:avLst/>
          </a:prstGeom>
          <a:noFill/>
          <a:ln cap="flat" cmpd="sng" w="47625">
            <a:solidFill>
              <a:srgbClr val="7CD3C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18" name="Google Shape;418;p15"/>
          <p:cNvGrpSpPr/>
          <p:nvPr/>
        </p:nvGrpSpPr>
        <p:grpSpPr>
          <a:xfrm>
            <a:off x="9973029" y="6565365"/>
            <a:ext cx="648926" cy="686949"/>
            <a:chOff x="0" y="-47625"/>
            <a:chExt cx="812800" cy="860425"/>
          </a:xfrm>
        </p:grpSpPr>
        <p:sp>
          <p:nvSpPr>
            <p:cNvPr id="419" name="Google Shape;419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5"/>
            <p:cNvSpPr txBox="1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5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1" name="Google Shape;421;p15"/>
          <p:cNvGrpSpPr/>
          <p:nvPr/>
        </p:nvGrpSpPr>
        <p:grpSpPr>
          <a:xfrm>
            <a:off x="12660306" y="-164151"/>
            <a:ext cx="5627694" cy="10451151"/>
            <a:chOff x="0" y="-38100"/>
            <a:chExt cx="1306207" cy="2425747"/>
          </a:xfrm>
        </p:grpSpPr>
        <p:sp>
          <p:nvSpPr>
            <p:cNvPr id="422" name="Google Shape;422;p15"/>
            <p:cNvSpPr/>
            <p:nvPr/>
          </p:nvSpPr>
          <p:spPr>
            <a:xfrm>
              <a:off x="0" y="0"/>
              <a:ext cx="1306207" cy="2387647"/>
            </a:xfrm>
            <a:custGeom>
              <a:rect b="b" l="l" r="r" t="t"/>
              <a:pathLst>
                <a:path extrusionOk="0" h="2387647" w="1306207">
                  <a:moveTo>
                    <a:pt x="0" y="0"/>
                  </a:moveTo>
                  <a:lnTo>
                    <a:pt x="1306207" y="0"/>
                  </a:lnTo>
                  <a:lnTo>
                    <a:pt x="1306207" y="2387647"/>
                  </a:lnTo>
                  <a:lnTo>
                    <a:pt x="0" y="2387647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423" name="Google Shape;423;p15"/>
            <p:cNvSpPr txBox="1"/>
            <p:nvPr/>
          </p:nvSpPr>
          <p:spPr>
            <a:xfrm>
              <a:off x="0" y="-38100"/>
              <a:ext cx="1306207" cy="24257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6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" name="Google Shape;424;p15"/>
          <p:cNvSpPr/>
          <p:nvPr/>
        </p:nvSpPr>
        <p:spPr>
          <a:xfrm>
            <a:off x="12660306" y="0"/>
            <a:ext cx="5627694" cy="10287000"/>
          </a:xfrm>
          <a:custGeom>
            <a:rect b="b" l="l" r="r" t="t"/>
            <a:pathLst>
              <a:path extrusionOk="0" h="1593725" w="871877">
                <a:moveTo>
                  <a:pt x="0" y="0"/>
                </a:moveTo>
                <a:lnTo>
                  <a:pt x="871877" y="0"/>
                </a:lnTo>
                <a:lnTo>
                  <a:pt x="871877" y="1593725"/>
                </a:lnTo>
                <a:lnTo>
                  <a:pt x="0" y="1593725"/>
                </a:lnTo>
                <a:close/>
              </a:path>
            </a:pathLst>
          </a:custGeom>
          <a:blipFill rotWithShape="1">
            <a:blip r:embed="rId3">
              <a:alphaModFix amt="31000"/>
            </a:blip>
            <a:stretch>
              <a:fillRect b="0" l="-174348" r="0" t="0"/>
            </a:stretch>
          </a:blipFill>
          <a:ln>
            <a:noFill/>
          </a:ln>
        </p:spPr>
      </p:sp>
      <p:sp>
        <p:nvSpPr>
          <p:cNvPr id="425" name="Google Shape;425;p15"/>
          <p:cNvSpPr/>
          <p:nvPr/>
        </p:nvSpPr>
        <p:spPr>
          <a:xfrm>
            <a:off x="8889113" y="1622665"/>
            <a:ext cx="7542386" cy="7542386"/>
          </a:xfrm>
          <a:custGeom>
            <a:rect b="b" l="l" r="r" t="t"/>
            <a:pathLst>
              <a:path extrusionOk="0" h="812800" w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50091" r="0" t="0"/>
            </a:stretch>
          </a:blipFill>
          <a:ln cap="sq" cmpd="sng" w="3810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15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7" name="Google Shape;427;p15"/>
          <p:cNvSpPr txBox="1"/>
          <p:nvPr/>
        </p:nvSpPr>
        <p:spPr>
          <a:xfrm>
            <a:off x="703513" y="3573916"/>
            <a:ext cx="8140264" cy="1569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1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780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Muchas Gracias</a:t>
            </a:r>
            <a:endParaRPr/>
          </a:p>
        </p:txBody>
      </p:sp>
      <p:sp>
        <p:nvSpPr>
          <p:cNvPr id="428" name="Google Shape;428;p15"/>
          <p:cNvSpPr txBox="1"/>
          <p:nvPr/>
        </p:nvSpPr>
        <p:spPr>
          <a:xfrm>
            <a:off x="904383" y="7520718"/>
            <a:ext cx="8140264" cy="10928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80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Preguntas!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2"/>
          <p:cNvGrpSpPr/>
          <p:nvPr/>
        </p:nvGrpSpPr>
        <p:grpSpPr>
          <a:xfrm>
            <a:off x="-536919" y="-586680"/>
            <a:ext cx="18947910" cy="5730180"/>
            <a:chOff x="0" y="-19050"/>
            <a:chExt cx="4990396" cy="1509183"/>
          </a:xfrm>
        </p:grpSpPr>
        <p:sp>
          <p:nvSpPr>
            <p:cNvPr id="98" name="Google Shape;98;p2"/>
            <p:cNvSpPr/>
            <p:nvPr/>
          </p:nvSpPr>
          <p:spPr>
            <a:xfrm>
              <a:off x="0" y="0"/>
              <a:ext cx="4990396" cy="1490133"/>
            </a:xfrm>
            <a:custGeom>
              <a:rect b="b" l="l" r="r" t="t"/>
              <a:pathLst>
                <a:path extrusionOk="0" h="1490133" w="4990396">
                  <a:moveTo>
                    <a:pt x="0" y="0"/>
                  </a:moveTo>
                  <a:lnTo>
                    <a:pt x="4990396" y="0"/>
                  </a:lnTo>
                  <a:lnTo>
                    <a:pt x="4990396" y="1490133"/>
                  </a:lnTo>
                  <a:lnTo>
                    <a:pt x="0" y="1490133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99" name="Google Shape;99;p2"/>
            <p:cNvSpPr txBox="1"/>
            <p:nvPr/>
          </p:nvSpPr>
          <p:spPr>
            <a:xfrm>
              <a:off x="0" y="-19050"/>
              <a:ext cx="4990396" cy="15091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99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2"/>
          <p:cNvGrpSpPr/>
          <p:nvPr/>
        </p:nvGrpSpPr>
        <p:grpSpPr>
          <a:xfrm>
            <a:off x="-268744" y="8854827"/>
            <a:ext cx="18840736" cy="1832546"/>
            <a:chOff x="0" y="-123825"/>
            <a:chExt cx="4962169" cy="482646"/>
          </a:xfrm>
        </p:grpSpPr>
        <p:sp>
          <p:nvSpPr>
            <p:cNvPr id="101" name="Google Shape;101;p2"/>
            <p:cNvSpPr/>
            <p:nvPr/>
          </p:nvSpPr>
          <p:spPr>
            <a:xfrm>
              <a:off x="0" y="0"/>
              <a:ext cx="4962169" cy="358821"/>
            </a:xfrm>
            <a:custGeom>
              <a:rect b="b" l="l" r="r" t="t"/>
              <a:pathLst>
                <a:path extrusionOk="0" h="358821" w="4962169">
                  <a:moveTo>
                    <a:pt x="0" y="0"/>
                  </a:moveTo>
                  <a:lnTo>
                    <a:pt x="4962169" y="0"/>
                  </a:lnTo>
                  <a:lnTo>
                    <a:pt x="4962169" y="358821"/>
                  </a:lnTo>
                  <a:lnTo>
                    <a:pt x="0" y="358821"/>
                  </a:lnTo>
                  <a:close/>
                </a:path>
              </a:pathLst>
            </a:custGeom>
            <a:solidFill>
              <a:srgbClr val="E7E9EC"/>
            </a:solidFill>
            <a:ln>
              <a:noFill/>
            </a:ln>
          </p:spPr>
        </p:sp>
        <p:sp>
          <p:nvSpPr>
            <p:cNvPr id="102" name="Google Shape;102;p2"/>
            <p:cNvSpPr txBox="1"/>
            <p:nvPr/>
          </p:nvSpPr>
          <p:spPr>
            <a:xfrm>
              <a:off x="0" y="-123825"/>
              <a:ext cx="4962169" cy="4826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2251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" name="Google Shape;103;p2"/>
          <p:cNvSpPr/>
          <p:nvPr/>
        </p:nvSpPr>
        <p:spPr>
          <a:xfrm>
            <a:off x="2252562" y="2839470"/>
            <a:ext cx="2959963" cy="2959963"/>
          </a:xfrm>
          <a:custGeom>
            <a:rect b="b" l="l" r="r" t="t"/>
            <a:pathLst>
              <a:path extrusionOk="0" h="812800" w="812800">
                <a:moveTo>
                  <a:pt x="41849" y="0"/>
                </a:moveTo>
                <a:lnTo>
                  <a:pt x="770951" y="0"/>
                </a:lnTo>
                <a:cubicBezTo>
                  <a:pt x="794064" y="0"/>
                  <a:pt x="812800" y="18736"/>
                  <a:pt x="812800" y="41849"/>
                </a:cubicBezTo>
                <a:lnTo>
                  <a:pt x="812800" y="770951"/>
                </a:lnTo>
                <a:cubicBezTo>
                  <a:pt x="812800" y="794064"/>
                  <a:pt x="794064" y="812800"/>
                  <a:pt x="770951" y="812800"/>
                </a:cubicBezTo>
                <a:lnTo>
                  <a:pt x="41849" y="812800"/>
                </a:lnTo>
                <a:cubicBezTo>
                  <a:pt x="18736" y="812800"/>
                  <a:pt x="0" y="794064"/>
                  <a:pt x="0" y="770951"/>
                </a:cubicBezTo>
                <a:lnTo>
                  <a:pt x="0" y="41849"/>
                </a:lnTo>
                <a:cubicBezTo>
                  <a:pt x="0" y="18736"/>
                  <a:pt x="18736" y="0"/>
                  <a:pt x="4184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 cap="sq" cmpd="sng" w="28575">
            <a:solidFill>
              <a:srgbClr val="7CD3C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"/>
          <p:cNvSpPr/>
          <p:nvPr/>
        </p:nvSpPr>
        <p:spPr>
          <a:xfrm>
            <a:off x="7621970" y="2839470"/>
            <a:ext cx="2959963" cy="2959963"/>
          </a:xfrm>
          <a:custGeom>
            <a:rect b="b" l="l" r="r" t="t"/>
            <a:pathLst>
              <a:path extrusionOk="0" h="812800" w="812800">
                <a:moveTo>
                  <a:pt x="41849" y="0"/>
                </a:moveTo>
                <a:lnTo>
                  <a:pt x="770951" y="0"/>
                </a:lnTo>
                <a:cubicBezTo>
                  <a:pt x="794064" y="0"/>
                  <a:pt x="812800" y="18736"/>
                  <a:pt x="812800" y="41849"/>
                </a:cubicBezTo>
                <a:lnTo>
                  <a:pt x="812800" y="770951"/>
                </a:lnTo>
                <a:cubicBezTo>
                  <a:pt x="812800" y="794064"/>
                  <a:pt x="794064" y="812800"/>
                  <a:pt x="770951" y="812800"/>
                </a:cubicBezTo>
                <a:lnTo>
                  <a:pt x="41849" y="812800"/>
                </a:lnTo>
                <a:cubicBezTo>
                  <a:pt x="18736" y="812800"/>
                  <a:pt x="0" y="794064"/>
                  <a:pt x="0" y="770951"/>
                </a:cubicBezTo>
                <a:lnTo>
                  <a:pt x="0" y="41849"/>
                </a:lnTo>
                <a:cubicBezTo>
                  <a:pt x="0" y="18736"/>
                  <a:pt x="18736" y="0"/>
                  <a:pt x="41849" y="0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6422" l="0" r="0" t="-16423"/>
            </a:stretch>
          </a:blipFill>
          <a:ln cap="sq" cmpd="sng" w="28575">
            <a:solidFill>
              <a:srgbClr val="7CD3C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"/>
          <p:cNvSpPr/>
          <p:nvPr/>
        </p:nvSpPr>
        <p:spPr>
          <a:xfrm>
            <a:off x="13090721" y="2839470"/>
            <a:ext cx="2959963" cy="2959963"/>
          </a:xfrm>
          <a:custGeom>
            <a:rect b="b" l="l" r="r" t="t"/>
            <a:pathLst>
              <a:path extrusionOk="0" h="812800" w="812800">
                <a:moveTo>
                  <a:pt x="41849" y="0"/>
                </a:moveTo>
                <a:lnTo>
                  <a:pt x="770951" y="0"/>
                </a:lnTo>
                <a:cubicBezTo>
                  <a:pt x="794064" y="0"/>
                  <a:pt x="812800" y="18736"/>
                  <a:pt x="812800" y="41849"/>
                </a:cubicBezTo>
                <a:lnTo>
                  <a:pt x="812800" y="770951"/>
                </a:lnTo>
                <a:cubicBezTo>
                  <a:pt x="812800" y="794064"/>
                  <a:pt x="794064" y="812800"/>
                  <a:pt x="770951" y="812800"/>
                </a:cubicBezTo>
                <a:lnTo>
                  <a:pt x="41849" y="812800"/>
                </a:lnTo>
                <a:cubicBezTo>
                  <a:pt x="18736" y="812800"/>
                  <a:pt x="0" y="794064"/>
                  <a:pt x="0" y="770951"/>
                </a:cubicBezTo>
                <a:lnTo>
                  <a:pt x="0" y="41849"/>
                </a:lnTo>
                <a:cubicBezTo>
                  <a:pt x="0" y="18736"/>
                  <a:pt x="18736" y="0"/>
                  <a:pt x="41849" y="0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21045" l="0" r="0" t="-21046"/>
            </a:stretch>
          </a:blipFill>
          <a:ln cap="sq" cmpd="sng" w="28575">
            <a:solidFill>
              <a:srgbClr val="7CD3C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"/>
          <p:cNvSpPr txBox="1"/>
          <p:nvPr/>
        </p:nvSpPr>
        <p:spPr>
          <a:xfrm>
            <a:off x="5613747" y="1359374"/>
            <a:ext cx="7057149" cy="1123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89" u="none" cap="none" strike="noStrike">
                <a:solidFill>
                  <a:srgbClr val="FBFCFC"/>
                </a:solidFill>
                <a:latin typeface="Montserrat"/>
                <a:ea typeface="Montserrat"/>
                <a:cs typeface="Montserrat"/>
                <a:sym typeface="Montserrat"/>
              </a:rPr>
              <a:t>Nuestro equipo</a:t>
            </a:r>
            <a:endParaRPr/>
          </a:p>
        </p:txBody>
      </p:sp>
      <p:sp>
        <p:nvSpPr>
          <p:cNvPr id="107" name="Google Shape;107;p2"/>
          <p:cNvSpPr txBox="1"/>
          <p:nvPr/>
        </p:nvSpPr>
        <p:spPr>
          <a:xfrm>
            <a:off x="2252562" y="6268457"/>
            <a:ext cx="2959963" cy="584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60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21" u="none" cap="none" strike="noStrike">
                <a:solidFill>
                  <a:srgbClr val="332C2B"/>
                </a:solidFill>
                <a:latin typeface="Montserrat"/>
                <a:ea typeface="Montserrat"/>
                <a:cs typeface="Montserrat"/>
                <a:sym typeface="Montserrat"/>
              </a:rPr>
              <a:t>Backend (API), Scraping y ETL.</a:t>
            </a:r>
            <a:endParaRPr/>
          </a:p>
        </p:txBody>
      </p:sp>
      <p:sp>
        <p:nvSpPr>
          <p:cNvPr id="108" name="Google Shape;108;p2"/>
          <p:cNvSpPr txBox="1"/>
          <p:nvPr/>
        </p:nvSpPr>
        <p:spPr>
          <a:xfrm>
            <a:off x="7621970" y="6268457"/>
            <a:ext cx="2959963" cy="289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60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21" u="none" cap="none" strike="noStrike">
                <a:solidFill>
                  <a:srgbClr val="332C2B"/>
                </a:solidFill>
                <a:latin typeface="Montserrat"/>
                <a:ea typeface="Montserrat"/>
                <a:cs typeface="Montserrat"/>
                <a:sym typeface="Montserrat"/>
              </a:rPr>
              <a:t>Frontend y Chatbot</a:t>
            </a:r>
            <a:endParaRPr/>
          </a:p>
        </p:txBody>
      </p:sp>
      <p:sp>
        <p:nvSpPr>
          <p:cNvPr id="109" name="Google Shape;109;p2"/>
          <p:cNvSpPr txBox="1"/>
          <p:nvPr/>
        </p:nvSpPr>
        <p:spPr>
          <a:xfrm>
            <a:off x="13090721" y="6268457"/>
            <a:ext cx="2959963" cy="584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60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621" u="none" cap="none" strike="noStrike">
                <a:solidFill>
                  <a:srgbClr val="332C2B"/>
                </a:solidFill>
                <a:latin typeface="Montserrat"/>
                <a:ea typeface="Montserrat"/>
                <a:cs typeface="Montserrat"/>
                <a:sym typeface="Montserrat"/>
              </a:rPr>
              <a:t>QA, Frontend y Base de Datos</a:t>
            </a:r>
            <a:endParaRPr/>
          </a:p>
        </p:txBody>
      </p:sp>
      <p:sp>
        <p:nvSpPr>
          <p:cNvPr id="110" name="Google Shape;110;p2"/>
          <p:cNvSpPr txBox="1"/>
          <p:nvPr/>
        </p:nvSpPr>
        <p:spPr>
          <a:xfrm>
            <a:off x="2252562" y="5841823"/>
            <a:ext cx="2959963" cy="469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45B9AD"/>
                </a:solidFill>
                <a:latin typeface="Open Sans"/>
                <a:ea typeface="Open Sans"/>
                <a:cs typeface="Open Sans"/>
                <a:sym typeface="Open Sans"/>
              </a:rPr>
              <a:t>Carlos Colmenarez</a:t>
            </a:r>
            <a:endParaRPr/>
          </a:p>
        </p:txBody>
      </p:sp>
      <p:sp>
        <p:nvSpPr>
          <p:cNvPr id="111" name="Google Shape;111;p2"/>
          <p:cNvSpPr txBox="1"/>
          <p:nvPr/>
        </p:nvSpPr>
        <p:spPr>
          <a:xfrm>
            <a:off x="7621970" y="5841823"/>
            <a:ext cx="2959963" cy="4698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52" u="none" cap="none" strike="noStrike">
                <a:solidFill>
                  <a:srgbClr val="45B9AD"/>
                </a:solidFill>
                <a:latin typeface="Open Sans"/>
                <a:ea typeface="Open Sans"/>
                <a:cs typeface="Open Sans"/>
                <a:sym typeface="Open Sans"/>
              </a:rPr>
              <a:t>Francisco ElJuri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13090721" y="5841823"/>
            <a:ext cx="2959963" cy="4701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47" u="none" cap="none" strike="noStrike">
                <a:solidFill>
                  <a:srgbClr val="45B9AD"/>
                </a:solidFill>
                <a:latin typeface="Open Sans"/>
                <a:ea typeface="Open Sans"/>
                <a:cs typeface="Open Sans"/>
                <a:sym typeface="Open Sans"/>
              </a:rPr>
              <a:t>Javier Rivas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1694788" y="6872112"/>
            <a:ext cx="4421751" cy="21946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1769" lvl="1" marL="423539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961"/>
              <a:buFont typeface="Arial"/>
              <a:buChar char="•"/>
            </a:pPr>
            <a:r>
              <a:rPr b="0" i="0" lang="en-US" sz="1961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Soporte en infraestructura y despliegue.</a:t>
            </a:r>
            <a:endParaRPr/>
          </a:p>
          <a:p>
            <a:pPr indent="-211769" lvl="1" marL="423539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961"/>
              <a:buFont typeface="Arial"/>
              <a:buChar char="•"/>
            </a:pPr>
            <a:r>
              <a:rPr b="0" i="0" lang="en-US" sz="1961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Documentación y cierre.</a:t>
            </a:r>
            <a:endParaRPr/>
          </a:p>
          <a:p>
            <a:pPr indent="-211769" lvl="1" marL="423539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961"/>
              <a:buFont typeface="Arial"/>
              <a:buChar char="•"/>
            </a:pPr>
            <a:r>
              <a:rPr b="0" i="0" lang="en-US" sz="1961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Scraping, ETL.</a:t>
            </a:r>
            <a:endParaRPr/>
          </a:p>
          <a:p>
            <a:pPr indent="0" lvl="0" marL="0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61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 txBox="1"/>
          <p:nvPr/>
        </p:nvSpPr>
        <p:spPr>
          <a:xfrm>
            <a:off x="7074337" y="6729238"/>
            <a:ext cx="4421751" cy="2639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1769" lvl="1" marL="423539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961"/>
              <a:buFont typeface="Arial"/>
              <a:buChar char="•"/>
            </a:pPr>
            <a:r>
              <a:rPr b="0" i="0" lang="en-US" sz="1961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Desarrollo de la interfaz web.</a:t>
            </a:r>
            <a:endParaRPr/>
          </a:p>
          <a:p>
            <a:pPr indent="-211769" lvl="1" marL="423539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961"/>
              <a:buFont typeface="Arial"/>
              <a:buChar char="•"/>
            </a:pPr>
            <a:r>
              <a:rPr b="0" i="0" lang="en-US" sz="1961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Implementación del chatbot inclusivo.</a:t>
            </a:r>
            <a:endParaRPr/>
          </a:p>
          <a:p>
            <a:pPr indent="-211769" lvl="1" marL="423539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961"/>
              <a:buFont typeface="Arial"/>
              <a:buChar char="•"/>
            </a:pPr>
            <a:r>
              <a:rPr b="0" i="0" lang="en-US" sz="1961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Configuración de entornos en nube y contenedores.</a:t>
            </a:r>
            <a:endParaRPr/>
          </a:p>
          <a:p>
            <a:pPr indent="0" lvl="0" marL="0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61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 txBox="1"/>
          <p:nvPr/>
        </p:nvSpPr>
        <p:spPr>
          <a:xfrm>
            <a:off x="12670896" y="6729238"/>
            <a:ext cx="4421751" cy="2639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1769" lvl="1" marL="423539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961"/>
              <a:buFont typeface="Arial"/>
              <a:buChar char="•"/>
            </a:pPr>
            <a:r>
              <a:rPr b="0" i="0" lang="en-US" sz="1961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Desarrollo de pipelines ETL para ingesta y limpieza de datos.</a:t>
            </a:r>
            <a:endParaRPr/>
          </a:p>
          <a:p>
            <a:pPr indent="-211769" lvl="1" marL="423539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961"/>
              <a:buFont typeface="Arial"/>
              <a:buChar char="•"/>
            </a:pPr>
            <a:r>
              <a:rPr b="0" i="0" lang="en-US" sz="1961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Modelado de base de datos.</a:t>
            </a:r>
            <a:endParaRPr/>
          </a:p>
          <a:p>
            <a:pPr indent="-211769" lvl="1" marL="423539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961"/>
              <a:buFont typeface="Arial"/>
              <a:buChar char="•"/>
            </a:pPr>
            <a:r>
              <a:rPr b="0" i="0" lang="en-US" sz="1961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Desarrollo Backend.</a:t>
            </a:r>
            <a:endParaRPr/>
          </a:p>
          <a:p>
            <a:pPr indent="0" lvl="0" marL="0" marR="0" rtl="0" algn="l">
              <a:lnSpc>
                <a:spcPct val="18103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961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7" name="Google Shape;117;p2"/>
          <p:cNvSpPr/>
          <p:nvPr/>
        </p:nvSpPr>
        <p:spPr>
          <a:xfrm flipH="1" rot="2240814">
            <a:off x="11874348" y="9098135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7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"/>
          <p:cNvSpPr/>
          <p:nvPr/>
        </p:nvSpPr>
        <p:spPr>
          <a:xfrm>
            <a:off x="1028700" y="7376568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26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"/>
          <p:cNvSpPr/>
          <p:nvPr/>
        </p:nvSpPr>
        <p:spPr>
          <a:xfrm>
            <a:off x="11168703" y="4816115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5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2"/>
          <p:cNvSpPr/>
          <p:nvPr/>
        </p:nvSpPr>
        <p:spPr>
          <a:xfrm>
            <a:off x="17960615" y="7376568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2"/>
          <p:cNvSpPr/>
          <p:nvPr/>
        </p:nvSpPr>
        <p:spPr>
          <a:xfrm>
            <a:off x="5539945" y="8164157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3"/>
          <p:cNvGrpSpPr/>
          <p:nvPr/>
        </p:nvGrpSpPr>
        <p:grpSpPr>
          <a:xfrm>
            <a:off x="9363681" y="-253157"/>
            <a:ext cx="8924319" cy="10540157"/>
            <a:chOff x="0" y="-66675"/>
            <a:chExt cx="2350438" cy="2776008"/>
          </a:xfrm>
        </p:grpSpPr>
        <p:sp>
          <p:nvSpPr>
            <p:cNvPr id="127" name="Google Shape;127;p3"/>
            <p:cNvSpPr/>
            <p:nvPr/>
          </p:nvSpPr>
          <p:spPr>
            <a:xfrm>
              <a:off x="0" y="0"/>
              <a:ext cx="2350438" cy="2709333"/>
            </a:xfrm>
            <a:custGeom>
              <a:rect b="b" l="l" r="r" t="t"/>
              <a:pathLst>
                <a:path extrusionOk="0" h="2709333" w="2350438">
                  <a:moveTo>
                    <a:pt x="0" y="0"/>
                  </a:moveTo>
                  <a:lnTo>
                    <a:pt x="2350438" y="0"/>
                  </a:lnTo>
                  <a:lnTo>
                    <a:pt x="23504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128" name="Google Shape;128;p3"/>
            <p:cNvSpPr txBox="1"/>
            <p:nvPr/>
          </p:nvSpPr>
          <p:spPr>
            <a:xfrm>
              <a:off x="0" y="-66675"/>
              <a:ext cx="2350438" cy="2776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l">
                <a:lnSpc>
                  <a:spcPct val="20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3"/>
          <p:cNvSpPr/>
          <p:nvPr/>
        </p:nvSpPr>
        <p:spPr>
          <a:xfrm>
            <a:off x="9363681" y="0"/>
            <a:ext cx="8924319" cy="10287000"/>
          </a:xfrm>
          <a:custGeom>
            <a:rect b="b" l="l" r="r" t="t"/>
            <a:pathLst>
              <a:path extrusionOk="0" h="1018410" w="883505">
                <a:moveTo>
                  <a:pt x="0" y="0"/>
                </a:moveTo>
                <a:lnTo>
                  <a:pt x="883505" y="0"/>
                </a:lnTo>
                <a:lnTo>
                  <a:pt x="883505" y="1018410"/>
                </a:lnTo>
                <a:lnTo>
                  <a:pt x="0" y="1018410"/>
                </a:lnTo>
                <a:close/>
              </a:path>
            </a:pathLst>
          </a:custGeom>
          <a:blipFill rotWithShape="1">
            <a:blip r:embed="rId3">
              <a:alphaModFix amt="56000"/>
            </a:blip>
            <a:stretch>
              <a:fillRect b="0" l="-12932" r="-60726" t="0"/>
            </a:stretch>
          </a:blipFill>
          <a:ln>
            <a:noFill/>
          </a:ln>
        </p:spPr>
      </p:sp>
      <p:sp>
        <p:nvSpPr>
          <p:cNvPr id="130" name="Google Shape;130;p3"/>
          <p:cNvSpPr/>
          <p:nvPr/>
        </p:nvSpPr>
        <p:spPr>
          <a:xfrm flipH="1" rot="10800000">
            <a:off x="16628216" y="405648"/>
            <a:ext cx="1262168" cy="1246104"/>
          </a:xfrm>
          <a:custGeom>
            <a:rect b="b" l="l" r="r" t="t"/>
            <a:pathLst>
              <a:path extrusionOk="0" h="1246104" w="1262168">
                <a:moveTo>
                  <a:pt x="0" y="1246104"/>
                </a:moveTo>
                <a:lnTo>
                  <a:pt x="1262168" y="1246104"/>
                </a:lnTo>
                <a:lnTo>
                  <a:pt x="1262168" y="0"/>
                </a:lnTo>
                <a:lnTo>
                  <a:pt x="0" y="0"/>
                </a:lnTo>
                <a:lnTo>
                  <a:pt x="0" y="124610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1" name="Google Shape;131;p3"/>
          <p:cNvSpPr txBox="1"/>
          <p:nvPr/>
        </p:nvSpPr>
        <p:spPr>
          <a:xfrm>
            <a:off x="1028700" y="3042214"/>
            <a:ext cx="6714301" cy="63882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8564" lvl="1" marL="397128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839"/>
              <a:buFont typeface="Arial"/>
              <a:buChar char="•"/>
            </a:pPr>
            <a:r>
              <a:rPr b="0" i="0" lang="en-US" sz="1839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Ley 21.015: baja adherencia real.</a:t>
            </a:r>
            <a:endParaRPr/>
          </a:p>
          <a:p>
            <a:pPr indent="0" lvl="0" marL="0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9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8564" lvl="1" marL="397128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839"/>
              <a:buFont typeface="Arial"/>
              <a:buChar char="•"/>
            </a:pPr>
            <a:r>
              <a:rPr b="0" i="0" lang="en-US" sz="1839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Ofertas sin información de accesibilidad.</a:t>
            </a:r>
            <a:endParaRPr/>
          </a:p>
          <a:p>
            <a:pPr indent="0" lvl="0" marL="0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9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8564" lvl="1" marL="397128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839"/>
              <a:buFont typeface="Arial"/>
              <a:buChar char="•"/>
            </a:pPr>
            <a:r>
              <a:rPr b="0" i="0" lang="en-US" sz="1839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Portales masivos → volumen, no inclusión.</a:t>
            </a:r>
            <a:endParaRPr/>
          </a:p>
          <a:p>
            <a:pPr indent="0" lvl="0" marL="0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9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8564" lvl="1" marL="397128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839"/>
              <a:buFont typeface="Arial"/>
              <a:buChar char="•"/>
            </a:pPr>
            <a:r>
              <a:rPr b="0" i="0" lang="en-US" sz="1839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Datos dispersos, sin estándar.</a:t>
            </a:r>
            <a:endParaRPr/>
          </a:p>
          <a:p>
            <a:pPr indent="0" lvl="0" marL="0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9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8564" lvl="1" marL="397128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839"/>
              <a:buFont typeface="Arial"/>
              <a:buChar char="•"/>
            </a:pPr>
            <a:r>
              <a:rPr b="0" i="0" lang="en-US" sz="1839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Empresas sin filtros inclusivos.</a:t>
            </a:r>
            <a:endParaRPr/>
          </a:p>
          <a:p>
            <a:pPr indent="0" lvl="0" marL="0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9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8564" lvl="1" marL="397128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839"/>
              <a:buFont typeface="Arial"/>
              <a:buChar char="•"/>
            </a:pPr>
            <a:r>
              <a:rPr b="0" i="0" lang="en-US" sz="1839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Estado sin capacidad de fiscalización.</a:t>
            </a:r>
            <a:endParaRPr/>
          </a:p>
          <a:p>
            <a:pPr indent="0" lvl="0" marL="0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9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8564" lvl="1" marL="397128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839"/>
              <a:buFont typeface="Arial"/>
              <a:buChar char="•"/>
            </a:pPr>
            <a:r>
              <a:rPr b="0" i="0" lang="en-US" sz="1839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Brecha persistente.</a:t>
            </a:r>
            <a:endParaRPr/>
          </a:p>
          <a:p>
            <a:pPr indent="0" lvl="0" marL="0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9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8564" lvl="1" marL="397128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Clr>
                <a:srgbClr val="332B22"/>
              </a:buClr>
              <a:buSzPts val="1839"/>
              <a:buFont typeface="Arial"/>
              <a:buChar char="•"/>
            </a:pPr>
            <a:r>
              <a:rPr b="0" i="0" lang="en-US" sz="1839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Oportunidad: recolectar, clasificar y conectar vacantes inclusivas mediante un motor de matching.</a:t>
            </a:r>
            <a:endParaRPr/>
          </a:p>
          <a:p>
            <a:pPr indent="0" lvl="0" marL="0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9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46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39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"/>
          <p:cNvSpPr txBox="1"/>
          <p:nvPr/>
        </p:nvSpPr>
        <p:spPr>
          <a:xfrm>
            <a:off x="1028700" y="1804927"/>
            <a:ext cx="7564500" cy="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0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19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Situación actual</a:t>
            </a:r>
            <a:endParaRPr/>
          </a:p>
        </p:txBody>
      </p:sp>
      <p:sp>
        <p:nvSpPr>
          <p:cNvPr id="133" name="Google Shape;133;p3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4"/>
          <p:cNvGrpSpPr/>
          <p:nvPr/>
        </p:nvGrpSpPr>
        <p:grpSpPr>
          <a:xfrm>
            <a:off x="0" y="-253157"/>
            <a:ext cx="8924319" cy="10540157"/>
            <a:chOff x="0" y="-66675"/>
            <a:chExt cx="2350438" cy="2776008"/>
          </a:xfrm>
        </p:grpSpPr>
        <p:sp>
          <p:nvSpPr>
            <p:cNvPr id="139" name="Google Shape;139;p4"/>
            <p:cNvSpPr/>
            <p:nvPr/>
          </p:nvSpPr>
          <p:spPr>
            <a:xfrm>
              <a:off x="0" y="0"/>
              <a:ext cx="2350438" cy="2709333"/>
            </a:xfrm>
            <a:custGeom>
              <a:rect b="b" l="l" r="r" t="t"/>
              <a:pathLst>
                <a:path extrusionOk="0" h="2709333" w="2350438">
                  <a:moveTo>
                    <a:pt x="0" y="0"/>
                  </a:moveTo>
                  <a:lnTo>
                    <a:pt x="2350438" y="0"/>
                  </a:lnTo>
                  <a:lnTo>
                    <a:pt x="235043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140" name="Google Shape;140;p4"/>
            <p:cNvSpPr txBox="1"/>
            <p:nvPr/>
          </p:nvSpPr>
          <p:spPr>
            <a:xfrm>
              <a:off x="0" y="-66675"/>
              <a:ext cx="2350438" cy="27760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l">
                <a:lnSpc>
                  <a:spcPct val="20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Google Shape;141;p4"/>
          <p:cNvSpPr/>
          <p:nvPr/>
        </p:nvSpPr>
        <p:spPr>
          <a:xfrm>
            <a:off x="0" y="0"/>
            <a:ext cx="8924319" cy="10287000"/>
          </a:xfrm>
          <a:custGeom>
            <a:rect b="b" l="l" r="r" t="t"/>
            <a:pathLst>
              <a:path extrusionOk="0" h="1018410" w="883505">
                <a:moveTo>
                  <a:pt x="0" y="0"/>
                </a:moveTo>
                <a:lnTo>
                  <a:pt x="883505" y="0"/>
                </a:lnTo>
                <a:lnTo>
                  <a:pt x="883505" y="1018410"/>
                </a:lnTo>
                <a:lnTo>
                  <a:pt x="0" y="1018410"/>
                </a:lnTo>
                <a:close/>
              </a:path>
            </a:pathLst>
          </a:custGeom>
          <a:blipFill rotWithShape="1">
            <a:blip r:embed="rId3">
              <a:alphaModFix amt="56000"/>
            </a:blip>
            <a:stretch>
              <a:fillRect b="0" l="-36505" r="-36505" t="0"/>
            </a:stretch>
          </a:blipFill>
          <a:ln>
            <a:noFill/>
          </a:ln>
        </p:spPr>
      </p:sp>
      <p:sp>
        <p:nvSpPr>
          <p:cNvPr id="142" name="Google Shape;142;p4"/>
          <p:cNvSpPr/>
          <p:nvPr/>
        </p:nvSpPr>
        <p:spPr>
          <a:xfrm flipH="1" rot="10800000">
            <a:off x="16732045" y="170826"/>
            <a:ext cx="1262168" cy="1246104"/>
          </a:xfrm>
          <a:custGeom>
            <a:rect b="b" l="l" r="r" t="t"/>
            <a:pathLst>
              <a:path extrusionOk="0" h="1246104" w="1262168">
                <a:moveTo>
                  <a:pt x="0" y="1246104"/>
                </a:moveTo>
                <a:lnTo>
                  <a:pt x="1262168" y="1246104"/>
                </a:lnTo>
                <a:lnTo>
                  <a:pt x="1262168" y="0"/>
                </a:lnTo>
                <a:lnTo>
                  <a:pt x="0" y="0"/>
                </a:lnTo>
                <a:lnTo>
                  <a:pt x="0" y="124610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" name="Google Shape;143;p4"/>
          <p:cNvSpPr txBox="1"/>
          <p:nvPr/>
        </p:nvSpPr>
        <p:spPr>
          <a:xfrm>
            <a:off x="9870203" y="4672578"/>
            <a:ext cx="7193592" cy="27310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205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459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536" u="none" cap="none" strike="noStrike">
                <a:solidFill>
                  <a:srgbClr val="332B22"/>
                </a:solidFill>
                <a:latin typeface="Arial"/>
                <a:ea typeface="Arial"/>
                <a:cs typeface="Arial"/>
                <a:sym typeface="Arial"/>
              </a:rPr>
              <a:t>Conectamos a personas y empresas a través de vacantes realmente compatibles con sus necesidades, usando tecnología que entiende la accesibilidad.</a:t>
            </a:r>
            <a:endParaRPr/>
          </a:p>
          <a:p>
            <a:pPr indent="0" lvl="0" marL="0" marR="0" rtl="0" algn="ctr">
              <a:lnSpc>
                <a:spcPct val="1287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536" u="none" cap="none" strike="noStrike">
              <a:solidFill>
                <a:srgbClr val="332B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10555619" y="2007767"/>
            <a:ext cx="5227027" cy="23000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09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19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Propuesta de solución</a:t>
            </a: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6" name="Google Shape;146;p4"/>
          <p:cNvSpPr/>
          <p:nvPr/>
        </p:nvSpPr>
        <p:spPr>
          <a:xfrm>
            <a:off x="9542818" y="37393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4"/>
          <p:cNvSpPr/>
          <p:nvPr/>
        </p:nvSpPr>
        <p:spPr>
          <a:xfrm>
            <a:off x="17363129" y="925830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5"/>
          <p:cNvGrpSpPr/>
          <p:nvPr/>
        </p:nvGrpSpPr>
        <p:grpSpPr>
          <a:xfrm>
            <a:off x="6096000" y="5997969"/>
            <a:ext cx="12192000" cy="4289031"/>
            <a:chOff x="0" y="-66675"/>
            <a:chExt cx="3128938" cy="1100731"/>
          </a:xfrm>
        </p:grpSpPr>
        <p:sp>
          <p:nvSpPr>
            <p:cNvPr id="153" name="Google Shape;153;p5"/>
            <p:cNvSpPr/>
            <p:nvPr/>
          </p:nvSpPr>
          <p:spPr>
            <a:xfrm>
              <a:off x="0" y="0"/>
              <a:ext cx="3128938" cy="1034056"/>
            </a:xfrm>
            <a:custGeom>
              <a:rect b="b" l="l" r="r" t="t"/>
              <a:pathLst>
                <a:path extrusionOk="0" h="1034056" w="3128938">
                  <a:moveTo>
                    <a:pt x="0" y="0"/>
                  </a:moveTo>
                  <a:lnTo>
                    <a:pt x="3128938" y="0"/>
                  </a:lnTo>
                  <a:lnTo>
                    <a:pt x="3128938" y="1034056"/>
                  </a:lnTo>
                  <a:lnTo>
                    <a:pt x="0" y="1034056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154" name="Google Shape;154;p5"/>
            <p:cNvSpPr txBox="1"/>
            <p:nvPr/>
          </p:nvSpPr>
          <p:spPr>
            <a:xfrm>
              <a:off x="0" y="-66675"/>
              <a:ext cx="3128938" cy="110073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l">
                <a:lnSpc>
                  <a:spcPct val="20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5"/>
          <p:cNvGrpSpPr/>
          <p:nvPr/>
        </p:nvGrpSpPr>
        <p:grpSpPr>
          <a:xfrm>
            <a:off x="0" y="2972171"/>
            <a:ext cx="6096000" cy="7314829"/>
            <a:chOff x="0" y="-66675"/>
            <a:chExt cx="1564469" cy="1877268"/>
          </a:xfrm>
        </p:grpSpPr>
        <p:sp>
          <p:nvSpPr>
            <p:cNvPr id="156" name="Google Shape;156;p5"/>
            <p:cNvSpPr/>
            <p:nvPr/>
          </p:nvSpPr>
          <p:spPr>
            <a:xfrm>
              <a:off x="0" y="0"/>
              <a:ext cx="1564469" cy="1810593"/>
            </a:xfrm>
            <a:custGeom>
              <a:rect b="b" l="l" r="r" t="t"/>
              <a:pathLst>
                <a:path extrusionOk="0" h="1810593" w="1564469">
                  <a:moveTo>
                    <a:pt x="0" y="0"/>
                  </a:moveTo>
                  <a:lnTo>
                    <a:pt x="1564469" y="0"/>
                  </a:lnTo>
                  <a:lnTo>
                    <a:pt x="1564469" y="1810593"/>
                  </a:lnTo>
                  <a:lnTo>
                    <a:pt x="0" y="1810593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157" name="Google Shape;157;p5"/>
            <p:cNvSpPr txBox="1"/>
            <p:nvPr/>
          </p:nvSpPr>
          <p:spPr>
            <a:xfrm>
              <a:off x="0" y="-66675"/>
              <a:ext cx="1564469" cy="1877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l">
                <a:lnSpc>
                  <a:spcPct val="20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8" name="Google Shape;158;p5"/>
          <p:cNvGrpSpPr/>
          <p:nvPr/>
        </p:nvGrpSpPr>
        <p:grpSpPr>
          <a:xfrm>
            <a:off x="6096000" y="2972171"/>
            <a:ext cx="12192000" cy="3285598"/>
            <a:chOff x="0" y="-66675"/>
            <a:chExt cx="3128938" cy="843211"/>
          </a:xfrm>
        </p:grpSpPr>
        <p:sp>
          <p:nvSpPr>
            <p:cNvPr id="159" name="Google Shape;159;p5"/>
            <p:cNvSpPr/>
            <p:nvPr/>
          </p:nvSpPr>
          <p:spPr>
            <a:xfrm>
              <a:off x="0" y="0"/>
              <a:ext cx="3128938" cy="776536"/>
            </a:xfrm>
            <a:custGeom>
              <a:rect b="b" l="l" r="r" t="t"/>
              <a:pathLst>
                <a:path extrusionOk="0" h="776536" w="3128938">
                  <a:moveTo>
                    <a:pt x="0" y="0"/>
                  </a:moveTo>
                  <a:lnTo>
                    <a:pt x="3128938" y="0"/>
                  </a:lnTo>
                  <a:lnTo>
                    <a:pt x="3128938" y="776536"/>
                  </a:lnTo>
                  <a:lnTo>
                    <a:pt x="0" y="776536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160" name="Google Shape;160;p5"/>
            <p:cNvSpPr txBox="1"/>
            <p:nvPr/>
          </p:nvSpPr>
          <p:spPr>
            <a:xfrm>
              <a:off x="0" y="-66675"/>
              <a:ext cx="3128938" cy="843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l">
                <a:lnSpc>
                  <a:spcPct val="20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" name="Google Shape;161;p5"/>
          <p:cNvSpPr/>
          <p:nvPr/>
        </p:nvSpPr>
        <p:spPr>
          <a:xfrm>
            <a:off x="3048000" y="5879804"/>
            <a:ext cx="6096000" cy="4029230"/>
          </a:xfrm>
          <a:custGeom>
            <a:rect b="b" l="l" r="r" t="t"/>
            <a:pathLst>
              <a:path extrusionOk="0" h="960309" w="1452893">
                <a:moveTo>
                  <a:pt x="0" y="0"/>
                </a:moveTo>
                <a:lnTo>
                  <a:pt x="1452893" y="0"/>
                </a:lnTo>
                <a:lnTo>
                  <a:pt x="1452893" y="960309"/>
                </a:lnTo>
                <a:lnTo>
                  <a:pt x="0" y="960309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9013" r="-9012" t="0"/>
            </a:stretch>
          </a:blipFill>
          <a:ln>
            <a:noFill/>
          </a:ln>
        </p:spPr>
      </p:sp>
      <p:sp>
        <p:nvSpPr>
          <p:cNvPr id="162" name="Google Shape;162;p5"/>
          <p:cNvSpPr txBox="1"/>
          <p:nvPr/>
        </p:nvSpPr>
        <p:spPr>
          <a:xfrm>
            <a:off x="4478721" y="3746979"/>
            <a:ext cx="9357423" cy="2622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objetivo general de IntegraJob es conectar a las personas con empleos verdaderamente compatibles con sus necesidades de accesibilidad, usando datos reales y un chatbot que acompaña y guía la búsqueda.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5"/>
          <p:cNvSpPr/>
          <p:nvPr/>
        </p:nvSpPr>
        <p:spPr>
          <a:xfrm>
            <a:off x="9170864" y="5879804"/>
            <a:ext cx="6096000" cy="4029230"/>
          </a:xfrm>
          <a:custGeom>
            <a:rect b="b" l="l" r="r" t="t"/>
            <a:pathLst>
              <a:path extrusionOk="0" h="960309" w="1452893">
                <a:moveTo>
                  <a:pt x="0" y="0"/>
                </a:moveTo>
                <a:lnTo>
                  <a:pt x="1452893" y="0"/>
                </a:lnTo>
                <a:lnTo>
                  <a:pt x="1452893" y="960309"/>
                </a:lnTo>
                <a:lnTo>
                  <a:pt x="0" y="960309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40656" l="0" r="0" t="-86069"/>
            </a:stretch>
          </a:blipFill>
          <a:ln>
            <a:noFill/>
          </a:ln>
        </p:spPr>
      </p:sp>
      <p:sp>
        <p:nvSpPr>
          <p:cNvPr id="164" name="Google Shape;164;p5"/>
          <p:cNvSpPr txBox="1"/>
          <p:nvPr/>
        </p:nvSpPr>
        <p:spPr>
          <a:xfrm>
            <a:off x="2519096" y="1515834"/>
            <a:ext cx="13249807" cy="137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76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Objetivo general</a:t>
            </a:r>
            <a:endParaRPr/>
          </a:p>
        </p:txBody>
      </p:sp>
      <p:sp>
        <p:nvSpPr>
          <p:cNvPr id="165" name="Google Shape;165;p5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5"/>
          <p:cNvSpPr/>
          <p:nvPr/>
        </p:nvSpPr>
        <p:spPr>
          <a:xfrm>
            <a:off x="10597021" y="280039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7" name="Google Shape;167;p5"/>
          <p:cNvSpPr/>
          <p:nvPr/>
        </p:nvSpPr>
        <p:spPr>
          <a:xfrm>
            <a:off x="272472" y="2561688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69"/>
                </a:lnTo>
                <a:lnTo>
                  <a:pt x="0" y="654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5"/>
          <p:cNvSpPr/>
          <p:nvPr/>
        </p:nvSpPr>
        <p:spPr>
          <a:xfrm>
            <a:off x="17633230" y="37393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9" name="Google Shape;169;p5"/>
          <p:cNvSpPr/>
          <p:nvPr/>
        </p:nvSpPr>
        <p:spPr>
          <a:xfrm flipH="1" rot="2240814">
            <a:off x="11874348" y="9098135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7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0" name="Google Shape;170;p5"/>
          <p:cNvSpPr/>
          <p:nvPr/>
        </p:nvSpPr>
        <p:spPr>
          <a:xfrm flipH="1" rot="2240814">
            <a:off x="12026748" y="9250535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7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1" name="Google Shape;171;p5"/>
          <p:cNvSpPr/>
          <p:nvPr/>
        </p:nvSpPr>
        <p:spPr>
          <a:xfrm flipH="1" rot="2240814">
            <a:off x="13887018" y="1578925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2" y="0"/>
                </a:moveTo>
                <a:lnTo>
                  <a:pt x="0" y="0"/>
                </a:lnTo>
                <a:lnTo>
                  <a:pt x="0" y="540568"/>
                </a:lnTo>
                <a:lnTo>
                  <a:pt x="1103202" y="540568"/>
                </a:lnTo>
                <a:lnTo>
                  <a:pt x="1103202" y="0"/>
                </a:lnTo>
                <a:close/>
              </a:path>
            </a:pathLst>
          </a:custGeom>
          <a:blipFill rotWithShape="1">
            <a:blip r:embed="rId7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2" name="Google Shape;172;p5"/>
          <p:cNvSpPr/>
          <p:nvPr/>
        </p:nvSpPr>
        <p:spPr>
          <a:xfrm flipH="1" rot="2240814">
            <a:off x="6627603" y="1029432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7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6"/>
          <p:cNvGrpSpPr/>
          <p:nvPr/>
        </p:nvGrpSpPr>
        <p:grpSpPr>
          <a:xfrm>
            <a:off x="12192000" y="7001402"/>
            <a:ext cx="6096000" cy="3285598"/>
            <a:chOff x="0" y="-66675"/>
            <a:chExt cx="1564469" cy="843211"/>
          </a:xfrm>
        </p:grpSpPr>
        <p:sp>
          <p:nvSpPr>
            <p:cNvPr id="178" name="Google Shape;178;p6"/>
            <p:cNvSpPr/>
            <p:nvPr/>
          </p:nvSpPr>
          <p:spPr>
            <a:xfrm>
              <a:off x="0" y="0"/>
              <a:ext cx="1564469" cy="776536"/>
            </a:xfrm>
            <a:custGeom>
              <a:rect b="b" l="l" r="r" t="t"/>
              <a:pathLst>
                <a:path extrusionOk="0" h="776536" w="1564469">
                  <a:moveTo>
                    <a:pt x="0" y="0"/>
                  </a:moveTo>
                  <a:lnTo>
                    <a:pt x="1564469" y="0"/>
                  </a:lnTo>
                  <a:lnTo>
                    <a:pt x="1564469" y="776536"/>
                  </a:lnTo>
                  <a:lnTo>
                    <a:pt x="0" y="776536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179" name="Google Shape;179;p6"/>
            <p:cNvSpPr txBox="1"/>
            <p:nvPr/>
          </p:nvSpPr>
          <p:spPr>
            <a:xfrm>
              <a:off x="0" y="-66675"/>
              <a:ext cx="1564469" cy="8432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l">
                <a:lnSpc>
                  <a:spcPct val="20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6"/>
          <p:cNvGrpSpPr/>
          <p:nvPr/>
        </p:nvGrpSpPr>
        <p:grpSpPr>
          <a:xfrm>
            <a:off x="0" y="2972171"/>
            <a:ext cx="18288000" cy="7314829"/>
            <a:chOff x="0" y="-66675"/>
            <a:chExt cx="4693407" cy="1877268"/>
          </a:xfrm>
        </p:grpSpPr>
        <p:sp>
          <p:nvSpPr>
            <p:cNvPr id="181" name="Google Shape;181;p6"/>
            <p:cNvSpPr/>
            <p:nvPr/>
          </p:nvSpPr>
          <p:spPr>
            <a:xfrm>
              <a:off x="0" y="0"/>
              <a:ext cx="4693407" cy="1810593"/>
            </a:xfrm>
            <a:custGeom>
              <a:rect b="b" l="l" r="r" t="t"/>
              <a:pathLst>
                <a:path extrusionOk="0" h="1810593" w="4693407">
                  <a:moveTo>
                    <a:pt x="0" y="0"/>
                  </a:moveTo>
                  <a:lnTo>
                    <a:pt x="4693407" y="0"/>
                  </a:lnTo>
                  <a:lnTo>
                    <a:pt x="4693407" y="1810593"/>
                  </a:lnTo>
                  <a:lnTo>
                    <a:pt x="0" y="1810593"/>
                  </a:lnTo>
                  <a:close/>
                </a:path>
              </a:pathLst>
            </a:custGeom>
            <a:solidFill>
              <a:srgbClr val="7CD3CA"/>
            </a:solidFill>
            <a:ln>
              <a:noFill/>
            </a:ln>
          </p:spPr>
        </p:sp>
        <p:sp>
          <p:nvSpPr>
            <p:cNvPr id="182" name="Google Shape;182;p6"/>
            <p:cNvSpPr txBox="1"/>
            <p:nvPr/>
          </p:nvSpPr>
          <p:spPr>
            <a:xfrm>
              <a:off x="0" y="-66675"/>
              <a:ext cx="4693407" cy="1877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1" marL="0" marR="0" rtl="0" algn="l">
                <a:lnSpc>
                  <a:spcPct val="207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6"/>
          <p:cNvSpPr txBox="1"/>
          <p:nvPr/>
        </p:nvSpPr>
        <p:spPr>
          <a:xfrm>
            <a:off x="2519096" y="1515834"/>
            <a:ext cx="13249807" cy="13732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76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Objetivo especifico</a:t>
            </a:r>
            <a:endParaRPr/>
          </a:p>
        </p:txBody>
      </p:sp>
      <p:sp>
        <p:nvSpPr>
          <p:cNvPr id="184" name="Google Shape;184;p6"/>
          <p:cNvSpPr txBox="1"/>
          <p:nvPr/>
        </p:nvSpPr>
        <p:spPr>
          <a:xfrm>
            <a:off x="2519096" y="4217539"/>
            <a:ext cx="7454741" cy="48406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9873" lvl="1" marL="539748" marR="0" rtl="0" algn="ctr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digital inclusiva</a:t>
            </a:r>
            <a:endParaRPr/>
          </a:p>
          <a:p>
            <a:pPr indent="-269873" lvl="1" marL="539748" marR="0" rtl="0" algn="ctr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Chatbot inclusivo</a:t>
            </a:r>
            <a:endParaRPr/>
          </a:p>
          <a:p>
            <a:pPr indent="-269873" lvl="1" marL="539748" marR="0" rtl="0" algn="ctr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Recolección de ofertas de empleo</a:t>
            </a:r>
            <a:endParaRPr/>
          </a:p>
          <a:p>
            <a:pPr indent="-269873" lvl="1" marL="539748" marR="0" rtl="0" algn="ctr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Filtro por criterios de accesibilidad</a:t>
            </a:r>
            <a:endParaRPr/>
          </a:p>
          <a:p>
            <a:pPr indent="-269873" lvl="1" marL="539748" marR="0" rtl="0" algn="ctr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Perfil personalizado según necesidades</a:t>
            </a:r>
            <a:endParaRPr/>
          </a:p>
          <a:p>
            <a:pPr indent="-269873" lvl="1" marL="539748" marR="0" rtl="0" algn="ctr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Recomendación de vacantes</a:t>
            </a:r>
            <a:endParaRPr/>
          </a:p>
          <a:p>
            <a:pPr indent="-269873" lvl="1" marL="539748" marR="0" rtl="0" algn="ctr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Justificación de compatibilidad</a:t>
            </a:r>
            <a:endParaRPr/>
          </a:p>
          <a:p>
            <a:pPr indent="-269873" lvl="1" marL="539748" marR="0" rtl="0" algn="ctr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Empleos inclusivos</a:t>
            </a:r>
            <a:endParaRPr/>
          </a:p>
          <a:p>
            <a:pPr indent="-269873" lvl="1" marL="539748" marR="0" rtl="0" algn="ctr">
              <a:lnSpc>
                <a:spcPct val="14601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Publicación de ofertas inclusivas</a:t>
            </a:r>
            <a:endParaRPr/>
          </a:p>
          <a:p>
            <a:pPr indent="0" lvl="0" marL="0" marR="0" rtl="0" algn="ctr">
              <a:lnSpc>
                <a:spcPct val="116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6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10976599" y="4293739"/>
            <a:ext cx="6069136" cy="4297371"/>
          </a:xfrm>
          <a:custGeom>
            <a:rect b="b" l="l" r="r" t="t"/>
            <a:pathLst>
              <a:path extrusionOk="0" h="1028750" w="1452893">
                <a:moveTo>
                  <a:pt x="29339" y="0"/>
                </a:moveTo>
                <a:lnTo>
                  <a:pt x="1423554" y="0"/>
                </a:lnTo>
                <a:cubicBezTo>
                  <a:pt x="1439758" y="0"/>
                  <a:pt x="1452893" y="13136"/>
                  <a:pt x="1452893" y="29339"/>
                </a:cubicBezTo>
                <a:lnTo>
                  <a:pt x="1452893" y="999411"/>
                </a:lnTo>
                <a:cubicBezTo>
                  <a:pt x="1452893" y="1007192"/>
                  <a:pt x="1449802" y="1014654"/>
                  <a:pt x="1444300" y="1020157"/>
                </a:cubicBezTo>
                <a:cubicBezTo>
                  <a:pt x="1438798" y="1025659"/>
                  <a:pt x="1431335" y="1028750"/>
                  <a:pt x="1423554" y="1028750"/>
                </a:cubicBezTo>
                <a:lnTo>
                  <a:pt x="29339" y="1028750"/>
                </a:lnTo>
                <a:cubicBezTo>
                  <a:pt x="13136" y="1028750"/>
                  <a:pt x="0" y="1015614"/>
                  <a:pt x="0" y="999411"/>
                </a:cubicBezTo>
                <a:lnTo>
                  <a:pt x="0" y="29339"/>
                </a:lnTo>
                <a:cubicBezTo>
                  <a:pt x="0" y="21558"/>
                  <a:pt x="3091" y="14095"/>
                  <a:pt x="8593" y="8593"/>
                </a:cubicBezTo>
                <a:cubicBezTo>
                  <a:pt x="14095" y="3091"/>
                  <a:pt x="21558" y="0"/>
                  <a:pt x="29339" y="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3136" r="-3136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6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7" name="Google Shape;187;p6"/>
          <p:cNvSpPr/>
          <p:nvPr/>
        </p:nvSpPr>
        <p:spPr>
          <a:xfrm flipH="1" rot="2240814">
            <a:off x="50874" y="2069296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2" y="0"/>
                </a:moveTo>
                <a:lnTo>
                  <a:pt x="0" y="0"/>
                </a:lnTo>
                <a:lnTo>
                  <a:pt x="0" y="540568"/>
                </a:lnTo>
                <a:lnTo>
                  <a:pt x="1103202" y="540568"/>
                </a:lnTo>
                <a:lnTo>
                  <a:pt x="1103202" y="0"/>
                </a:lnTo>
                <a:close/>
              </a:path>
            </a:pathLst>
          </a:custGeom>
          <a:blipFill rotWithShape="1">
            <a:blip r:embed="rId5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8" name="Google Shape;188;p6"/>
          <p:cNvSpPr/>
          <p:nvPr/>
        </p:nvSpPr>
        <p:spPr>
          <a:xfrm flipH="1" rot="2240814">
            <a:off x="17133924" y="164451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2" y="0"/>
                </a:moveTo>
                <a:lnTo>
                  <a:pt x="0" y="0"/>
                </a:lnTo>
                <a:lnTo>
                  <a:pt x="0" y="540569"/>
                </a:lnTo>
                <a:lnTo>
                  <a:pt x="1103202" y="540569"/>
                </a:lnTo>
                <a:lnTo>
                  <a:pt x="1103202" y="0"/>
                </a:lnTo>
                <a:close/>
              </a:path>
            </a:pathLst>
          </a:custGeom>
          <a:blipFill rotWithShape="1">
            <a:blip r:embed="rId5">
              <a:alphaModFix amt="4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6"/>
          <p:cNvSpPr/>
          <p:nvPr/>
        </p:nvSpPr>
        <p:spPr>
          <a:xfrm>
            <a:off x="7158210" y="656843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0" name="Google Shape;190;p6"/>
          <p:cNvSpPr/>
          <p:nvPr/>
        </p:nvSpPr>
        <p:spPr>
          <a:xfrm>
            <a:off x="15114134" y="233958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1" name="Google Shape;191;p6"/>
          <p:cNvSpPr/>
          <p:nvPr/>
        </p:nvSpPr>
        <p:spPr>
          <a:xfrm>
            <a:off x="14011167" y="-220035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Half Triangle Shape" id="196" name="Google Shape;196;p7"/>
          <p:cNvSpPr/>
          <p:nvPr/>
        </p:nvSpPr>
        <p:spPr>
          <a:xfrm flipH="1" rot="10800000">
            <a:off x="16732045" y="170826"/>
            <a:ext cx="1262168" cy="1246104"/>
          </a:xfrm>
          <a:custGeom>
            <a:rect b="b" l="l" r="r" t="t"/>
            <a:pathLst>
              <a:path extrusionOk="0" h="1246104" w="1262168">
                <a:moveTo>
                  <a:pt x="0" y="1246104"/>
                </a:moveTo>
                <a:lnTo>
                  <a:pt x="1262168" y="1246104"/>
                </a:lnTo>
                <a:lnTo>
                  <a:pt x="1262168" y="0"/>
                </a:lnTo>
                <a:lnTo>
                  <a:pt x="0" y="0"/>
                </a:lnTo>
                <a:lnTo>
                  <a:pt x="0" y="1246104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p7"/>
          <p:cNvSpPr/>
          <p:nvPr/>
        </p:nvSpPr>
        <p:spPr>
          <a:xfrm>
            <a:off x="15648678" y="793878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7"/>
          <p:cNvSpPr/>
          <p:nvPr/>
        </p:nvSpPr>
        <p:spPr>
          <a:xfrm>
            <a:off x="373930" y="6013719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69"/>
                </a:lnTo>
                <a:lnTo>
                  <a:pt x="0" y="6547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p7"/>
          <p:cNvSpPr/>
          <p:nvPr/>
        </p:nvSpPr>
        <p:spPr>
          <a:xfrm flipH="1">
            <a:off x="9491136" y="523593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2" y="0"/>
                </a:moveTo>
                <a:lnTo>
                  <a:pt x="0" y="0"/>
                </a:lnTo>
                <a:lnTo>
                  <a:pt x="0" y="540569"/>
                </a:lnTo>
                <a:lnTo>
                  <a:pt x="1103202" y="540569"/>
                </a:lnTo>
                <a:lnTo>
                  <a:pt x="110320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p7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p7"/>
          <p:cNvSpPr/>
          <p:nvPr/>
        </p:nvSpPr>
        <p:spPr>
          <a:xfrm>
            <a:off x="17960615" y="514350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7"/>
          <p:cNvSpPr/>
          <p:nvPr/>
        </p:nvSpPr>
        <p:spPr>
          <a:xfrm>
            <a:off x="13376116" y="434707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3" name="Google Shape;203;p7"/>
          <p:cNvSpPr/>
          <p:nvPr/>
        </p:nvSpPr>
        <p:spPr>
          <a:xfrm flipH="1" rot="8100000">
            <a:off x="14682509" y="8406855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4" name="Google Shape;204;p7"/>
          <p:cNvSpPr/>
          <p:nvPr/>
        </p:nvSpPr>
        <p:spPr>
          <a:xfrm flipH="1" rot="8100000">
            <a:off x="2875190" y="7244534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2" y="0"/>
                </a:moveTo>
                <a:lnTo>
                  <a:pt x="0" y="0"/>
                </a:lnTo>
                <a:lnTo>
                  <a:pt x="0" y="540569"/>
                </a:lnTo>
                <a:lnTo>
                  <a:pt x="1103202" y="540569"/>
                </a:lnTo>
                <a:lnTo>
                  <a:pt x="1103202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5" name="Google Shape;205;p7"/>
          <p:cNvSpPr txBox="1"/>
          <p:nvPr/>
        </p:nvSpPr>
        <p:spPr>
          <a:xfrm>
            <a:off x="1064250" y="5155275"/>
            <a:ext cx="16159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/>
              <a:t>https://drive.google.com/file/d/1LdhvE-N_tKNQb6V7EcqaxcKiTa30KK7w/view?usp=drive_link</a:t>
            </a:r>
            <a:endParaRPr sz="2900"/>
          </a:p>
        </p:txBody>
      </p:sp>
      <p:sp>
        <p:nvSpPr>
          <p:cNvPr id="206" name="Google Shape;206;p7"/>
          <p:cNvSpPr txBox="1"/>
          <p:nvPr/>
        </p:nvSpPr>
        <p:spPr>
          <a:xfrm>
            <a:off x="5562600" y="3327750"/>
            <a:ext cx="71628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200">
                <a:solidFill>
                  <a:schemeClr val="dk1"/>
                </a:solidFill>
              </a:rPr>
              <a:t>Click para ver el video </a:t>
            </a:r>
            <a:endParaRPr b="1" sz="5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"/>
          <p:cNvSpPr/>
          <p:nvPr/>
        </p:nvSpPr>
        <p:spPr>
          <a:xfrm flipH="1" rot="-5400000">
            <a:off x="4000500" y="-4000500"/>
            <a:ext cx="10287000" cy="18288000"/>
          </a:xfrm>
          <a:custGeom>
            <a:rect b="b" l="l" r="r" t="t"/>
            <a:pathLst>
              <a:path extrusionOk="0" h="18288000" w="10287000">
                <a:moveTo>
                  <a:pt x="0" y="0"/>
                </a:moveTo>
                <a:lnTo>
                  <a:pt x="0" y="18288000"/>
                </a:lnTo>
                <a:lnTo>
                  <a:pt x="10287000" y="18288000"/>
                </a:lnTo>
                <a:lnTo>
                  <a:pt x="1028700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2850" r="-12850" t="0"/>
            </a:stretch>
          </a:blipFill>
          <a:ln>
            <a:noFill/>
          </a:ln>
        </p:spPr>
      </p:sp>
      <p:sp>
        <p:nvSpPr>
          <p:cNvPr id="212" name="Google Shape;212;p8"/>
          <p:cNvSpPr/>
          <p:nvPr/>
        </p:nvSpPr>
        <p:spPr>
          <a:xfrm>
            <a:off x="1596106" y="2954520"/>
            <a:ext cx="15095788" cy="3000288"/>
          </a:xfrm>
          <a:custGeom>
            <a:rect b="b" l="l" r="r" t="t"/>
            <a:pathLst>
              <a:path extrusionOk="0" h="3000288" w="15095788">
                <a:moveTo>
                  <a:pt x="0" y="0"/>
                </a:moveTo>
                <a:lnTo>
                  <a:pt x="15095788" y="0"/>
                </a:lnTo>
                <a:lnTo>
                  <a:pt x="15095788" y="3000288"/>
                </a:lnTo>
                <a:lnTo>
                  <a:pt x="0" y="30002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3" name="Google Shape;213;p8"/>
          <p:cNvSpPr/>
          <p:nvPr/>
        </p:nvSpPr>
        <p:spPr>
          <a:xfrm>
            <a:off x="11563006" y="4615801"/>
            <a:ext cx="1060701" cy="1055397"/>
          </a:xfrm>
          <a:custGeom>
            <a:rect b="b" l="l" r="r" t="t"/>
            <a:pathLst>
              <a:path extrusionOk="0" h="1055397" w="1060701">
                <a:moveTo>
                  <a:pt x="0" y="0"/>
                </a:moveTo>
                <a:lnTo>
                  <a:pt x="1060700" y="0"/>
                </a:lnTo>
                <a:lnTo>
                  <a:pt x="1060700" y="1055398"/>
                </a:lnTo>
                <a:lnTo>
                  <a:pt x="0" y="10553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4" name="Google Shape;214;p8"/>
          <p:cNvSpPr/>
          <p:nvPr/>
        </p:nvSpPr>
        <p:spPr>
          <a:xfrm>
            <a:off x="14167830" y="207115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6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8"/>
          <p:cNvSpPr/>
          <p:nvPr/>
        </p:nvSpPr>
        <p:spPr>
          <a:xfrm flipH="1">
            <a:off x="15168101" y="1203240"/>
            <a:ext cx="1103201" cy="540569"/>
          </a:xfrm>
          <a:custGeom>
            <a:rect b="b" l="l" r="r" t="t"/>
            <a:pathLst>
              <a:path extrusionOk="0" h="540569" w="1103201">
                <a:moveTo>
                  <a:pt x="1103201" y="0"/>
                </a:moveTo>
                <a:lnTo>
                  <a:pt x="0" y="0"/>
                </a:lnTo>
                <a:lnTo>
                  <a:pt x="0" y="540569"/>
                </a:lnTo>
                <a:lnTo>
                  <a:pt x="1103201" y="540569"/>
                </a:lnTo>
                <a:lnTo>
                  <a:pt x="1103201" y="0"/>
                </a:lnTo>
                <a:close/>
              </a:path>
            </a:pathLst>
          </a:custGeom>
          <a:blipFill rotWithShape="1">
            <a:blip r:embed="rId7">
              <a:alphaModFix amt="43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8"/>
          <p:cNvSpPr/>
          <p:nvPr/>
        </p:nvSpPr>
        <p:spPr>
          <a:xfrm rot="-7190370">
            <a:off x="15280232" y="-708237"/>
            <a:ext cx="4590072" cy="2082745"/>
          </a:xfrm>
          <a:custGeom>
            <a:rect b="b" l="l" r="r" t="t"/>
            <a:pathLst>
              <a:path extrusionOk="0" h="2082745" w="4590072">
                <a:moveTo>
                  <a:pt x="0" y="0"/>
                </a:moveTo>
                <a:lnTo>
                  <a:pt x="4590072" y="0"/>
                </a:lnTo>
                <a:lnTo>
                  <a:pt x="4590072" y="2082746"/>
                </a:lnTo>
                <a:lnTo>
                  <a:pt x="0" y="20827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8"/>
          <p:cNvSpPr/>
          <p:nvPr/>
        </p:nvSpPr>
        <p:spPr>
          <a:xfrm>
            <a:off x="17259300" y="9162483"/>
            <a:ext cx="2220921" cy="2249034"/>
          </a:xfrm>
          <a:custGeom>
            <a:rect b="b" l="l" r="r" t="t"/>
            <a:pathLst>
              <a:path extrusionOk="0" h="2249034" w="2220921">
                <a:moveTo>
                  <a:pt x="0" y="0"/>
                </a:moveTo>
                <a:lnTo>
                  <a:pt x="2220921" y="0"/>
                </a:lnTo>
                <a:lnTo>
                  <a:pt x="2220921" y="2249034"/>
                </a:lnTo>
                <a:lnTo>
                  <a:pt x="0" y="22490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8"/>
          <p:cNvSpPr/>
          <p:nvPr/>
        </p:nvSpPr>
        <p:spPr>
          <a:xfrm rot="-1350907">
            <a:off x="-1262541" y="-1637633"/>
            <a:ext cx="2525082" cy="2563535"/>
          </a:xfrm>
          <a:custGeom>
            <a:rect b="b" l="l" r="r" t="t"/>
            <a:pathLst>
              <a:path extrusionOk="0" h="2563535" w="2525082">
                <a:moveTo>
                  <a:pt x="0" y="0"/>
                </a:moveTo>
                <a:lnTo>
                  <a:pt x="2525082" y="0"/>
                </a:lnTo>
                <a:lnTo>
                  <a:pt x="2525082" y="2563536"/>
                </a:lnTo>
                <a:lnTo>
                  <a:pt x="0" y="2563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2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9" name="Google Shape;219;p8"/>
          <p:cNvSpPr/>
          <p:nvPr/>
        </p:nvSpPr>
        <p:spPr>
          <a:xfrm rot="3214363">
            <a:off x="-3220672" y="8317397"/>
            <a:ext cx="6480000" cy="4114800"/>
          </a:xfrm>
          <a:custGeom>
            <a:rect b="b" l="l" r="r" t="t"/>
            <a:pathLst>
              <a:path extrusionOk="0" h="4114800" w="6480000">
                <a:moveTo>
                  <a:pt x="0" y="0"/>
                </a:moveTo>
                <a:lnTo>
                  <a:pt x="6480000" y="0"/>
                </a:lnTo>
                <a:lnTo>
                  <a:pt x="64800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 amt="42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8"/>
          <p:cNvSpPr txBox="1"/>
          <p:nvPr/>
        </p:nvSpPr>
        <p:spPr>
          <a:xfrm>
            <a:off x="13965303" y="6764433"/>
            <a:ext cx="2726591" cy="283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Presentación y demo del MVP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Resultados y lecciones aprendidas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Contribuciones por integrante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Entrega de material final (PPT, ETC)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1" name="Google Shape;221;p8"/>
          <p:cNvSpPr txBox="1"/>
          <p:nvPr/>
        </p:nvSpPr>
        <p:spPr>
          <a:xfrm>
            <a:off x="10617627" y="6821583"/>
            <a:ext cx="2951459" cy="2830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Pruebas QA 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Corrección de hallazgos  de calidad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Despliegue del MVP y verificación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Evidencias y documentación final (ERS, DAS, ETC)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8"/>
          <p:cNvSpPr txBox="1"/>
          <p:nvPr/>
        </p:nvSpPr>
        <p:spPr>
          <a:xfrm>
            <a:off x="7643143" y="6656070"/>
            <a:ext cx="2488709" cy="314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ETL BNE y normalización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Backend de servicios (filtros, errores)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Frontend accesible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Contenerización Docker y scripts de arranque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8"/>
          <p:cNvSpPr txBox="1"/>
          <p:nvPr/>
        </p:nvSpPr>
        <p:spPr>
          <a:xfrm>
            <a:off x="4438250" y="6656070"/>
            <a:ext cx="2719658" cy="314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Arquitectura y modelos de datos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Diseño de API (endpoints, contratos)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Seguridad (autenticación/autorización)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Lineamientos de accesibilidad UI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8"/>
          <p:cNvSpPr txBox="1"/>
          <p:nvPr/>
        </p:nvSpPr>
        <p:spPr>
          <a:xfrm>
            <a:off x="1488624" y="6821583"/>
            <a:ext cx="2463851" cy="2516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Alcance y MVP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Requisitos funcionales / no funcionales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Accesibilidad (WCAG)</a:t>
            </a:r>
            <a:endParaRPr/>
          </a:p>
          <a:p>
            <a:pPr indent="-194310" lvl="1" marL="38862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5B5B5B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5B5B5B"/>
                </a:solidFill>
                <a:latin typeface="Roboto"/>
                <a:ea typeface="Roboto"/>
                <a:cs typeface="Roboto"/>
                <a:sym typeface="Roboto"/>
              </a:rPr>
              <a:t>Riesgos iniciales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5B5B5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14160935" y="6059583"/>
            <a:ext cx="201433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Presentación</a:t>
            </a:r>
            <a:endParaRPr/>
          </a:p>
        </p:txBody>
      </p:sp>
      <p:sp>
        <p:nvSpPr>
          <p:cNvPr id="226" name="Google Shape;226;p8"/>
          <p:cNvSpPr txBox="1"/>
          <p:nvPr/>
        </p:nvSpPr>
        <p:spPr>
          <a:xfrm>
            <a:off x="10617627" y="6059583"/>
            <a:ext cx="2706806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Pruebas, despliegue y evidencias</a:t>
            </a:r>
            <a:endParaRPr/>
          </a:p>
        </p:txBody>
      </p:sp>
      <p:sp>
        <p:nvSpPr>
          <p:cNvPr id="227" name="Google Shape;227;p8"/>
          <p:cNvSpPr txBox="1"/>
          <p:nvPr/>
        </p:nvSpPr>
        <p:spPr>
          <a:xfrm>
            <a:off x="7862644" y="6079444"/>
            <a:ext cx="2152826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Implementación</a:t>
            </a:r>
            <a:endParaRPr/>
          </a:p>
        </p:txBody>
      </p:sp>
      <p:sp>
        <p:nvSpPr>
          <p:cNvPr id="228" name="Google Shape;228;p8"/>
          <p:cNvSpPr txBox="1"/>
          <p:nvPr/>
        </p:nvSpPr>
        <p:spPr>
          <a:xfrm>
            <a:off x="4903694" y="6079444"/>
            <a:ext cx="2014331" cy="352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Diseño</a:t>
            </a:r>
            <a:endParaRPr/>
          </a:p>
        </p:txBody>
      </p:sp>
      <p:sp>
        <p:nvSpPr>
          <p:cNvPr id="229" name="Google Shape;229;p8"/>
          <p:cNvSpPr txBox="1"/>
          <p:nvPr/>
        </p:nvSpPr>
        <p:spPr>
          <a:xfrm>
            <a:off x="1676460" y="6059583"/>
            <a:ext cx="2014331" cy="695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Análisis y Requisitos</a:t>
            </a:r>
            <a:endParaRPr/>
          </a:p>
        </p:txBody>
      </p:sp>
      <p:sp>
        <p:nvSpPr>
          <p:cNvPr id="230" name="Google Shape;230;p8"/>
          <p:cNvSpPr txBox="1"/>
          <p:nvPr/>
        </p:nvSpPr>
        <p:spPr>
          <a:xfrm>
            <a:off x="2891123" y="3318498"/>
            <a:ext cx="409886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/>
          </a:p>
        </p:txBody>
      </p:sp>
      <p:sp>
        <p:nvSpPr>
          <p:cNvPr id="231" name="Google Shape;231;p8"/>
          <p:cNvSpPr txBox="1"/>
          <p:nvPr/>
        </p:nvSpPr>
        <p:spPr>
          <a:xfrm>
            <a:off x="5910859" y="3318498"/>
            <a:ext cx="409886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8939057" y="3318498"/>
            <a:ext cx="409886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/>
          </a:p>
        </p:txBody>
      </p:sp>
      <p:sp>
        <p:nvSpPr>
          <p:cNvPr id="233" name="Google Shape;233;p8"/>
          <p:cNvSpPr txBox="1"/>
          <p:nvPr/>
        </p:nvSpPr>
        <p:spPr>
          <a:xfrm>
            <a:off x="11954555" y="3318498"/>
            <a:ext cx="409886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/>
          </a:p>
        </p:txBody>
      </p:sp>
      <p:sp>
        <p:nvSpPr>
          <p:cNvPr id="234" name="Google Shape;234;p8"/>
          <p:cNvSpPr txBox="1"/>
          <p:nvPr/>
        </p:nvSpPr>
        <p:spPr>
          <a:xfrm>
            <a:off x="14974291" y="3318498"/>
            <a:ext cx="409886" cy="3987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/>
          </a:p>
        </p:txBody>
      </p:sp>
      <p:sp>
        <p:nvSpPr>
          <p:cNvPr id="235" name="Google Shape;235;p8"/>
          <p:cNvSpPr txBox="1"/>
          <p:nvPr/>
        </p:nvSpPr>
        <p:spPr>
          <a:xfrm>
            <a:off x="3756205" y="1711920"/>
            <a:ext cx="1026270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876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Plan De Trabajo</a:t>
            </a:r>
            <a:endParaRPr/>
          </a:p>
        </p:txBody>
      </p:sp>
      <p:sp>
        <p:nvSpPr>
          <p:cNvPr id="236" name="Google Shape;236;p8"/>
          <p:cNvSpPr/>
          <p:nvPr/>
        </p:nvSpPr>
        <p:spPr>
          <a:xfrm>
            <a:off x="2613971" y="4733250"/>
            <a:ext cx="921786" cy="916758"/>
          </a:xfrm>
          <a:custGeom>
            <a:rect b="b" l="l" r="r" t="t"/>
            <a:pathLst>
              <a:path extrusionOk="0" h="916758" w="921786">
                <a:moveTo>
                  <a:pt x="0" y="0"/>
                </a:moveTo>
                <a:lnTo>
                  <a:pt x="921787" y="0"/>
                </a:lnTo>
                <a:lnTo>
                  <a:pt x="921787" y="916758"/>
                </a:lnTo>
                <a:lnTo>
                  <a:pt x="0" y="9167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8"/>
          <p:cNvSpPr/>
          <p:nvPr/>
        </p:nvSpPr>
        <p:spPr>
          <a:xfrm>
            <a:off x="8745563" y="4798609"/>
            <a:ext cx="786039" cy="786039"/>
          </a:xfrm>
          <a:custGeom>
            <a:rect b="b" l="l" r="r" t="t"/>
            <a:pathLst>
              <a:path extrusionOk="0" h="786039" w="786039">
                <a:moveTo>
                  <a:pt x="0" y="0"/>
                </a:moveTo>
                <a:lnTo>
                  <a:pt x="786039" y="0"/>
                </a:lnTo>
                <a:lnTo>
                  <a:pt x="786039" y="786039"/>
                </a:lnTo>
                <a:lnTo>
                  <a:pt x="0" y="78603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8" name="Google Shape;238;p8"/>
          <p:cNvSpPr/>
          <p:nvPr/>
        </p:nvSpPr>
        <p:spPr>
          <a:xfrm>
            <a:off x="14822600" y="4694101"/>
            <a:ext cx="786039" cy="898798"/>
          </a:xfrm>
          <a:custGeom>
            <a:rect b="b" l="l" r="r" t="t"/>
            <a:pathLst>
              <a:path extrusionOk="0" h="898798" w="786039">
                <a:moveTo>
                  <a:pt x="0" y="0"/>
                </a:moveTo>
                <a:lnTo>
                  <a:pt x="786039" y="0"/>
                </a:lnTo>
                <a:lnTo>
                  <a:pt x="786039" y="898798"/>
                </a:lnTo>
                <a:lnTo>
                  <a:pt x="0" y="8987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9" name="Google Shape;239;p8"/>
          <p:cNvSpPr/>
          <p:nvPr/>
        </p:nvSpPr>
        <p:spPr>
          <a:xfrm>
            <a:off x="5667405" y="4715016"/>
            <a:ext cx="877882" cy="877882"/>
          </a:xfrm>
          <a:custGeom>
            <a:rect b="b" l="l" r="r" t="t"/>
            <a:pathLst>
              <a:path extrusionOk="0" h="877882" w="877882">
                <a:moveTo>
                  <a:pt x="0" y="0"/>
                </a:moveTo>
                <a:lnTo>
                  <a:pt x="877883" y="0"/>
                </a:lnTo>
                <a:lnTo>
                  <a:pt x="877883" y="877883"/>
                </a:lnTo>
                <a:lnTo>
                  <a:pt x="0" y="8778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0" name="Google Shape;240;p8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8"/>
          <p:cNvSpPr/>
          <p:nvPr/>
        </p:nvSpPr>
        <p:spPr>
          <a:xfrm>
            <a:off x="9688085" y="333136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8"/>
          <p:cNvSpPr/>
          <p:nvPr/>
        </p:nvSpPr>
        <p:spPr>
          <a:xfrm>
            <a:off x="599857" y="2842060"/>
            <a:ext cx="654770" cy="654770"/>
          </a:xfrm>
          <a:custGeom>
            <a:rect b="b" l="l" r="r" t="t"/>
            <a:pathLst>
              <a:path extrusionOk="0" h="654770" w="654770">
                <a:moveTo>
                  <a:pt x="0" y="0"/>
                </a:moveTo>
                <a:lnTo>
                  <a:pt x="654770" y="0"/>
                </a:lnTo>
                <a:lnTo>
                  <a:pt x="654770" y="654770"/>
                </a:lnTo>
                <a:lnTo>
                  <a:pt x="0" y="6547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5000"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BFCFC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9"/>
          <p:cNvSpPr/>
          <p:nvPr/>
        </p:nvSpPr>
        <p:spPr>
          <a:xfrm>
            <a:off x="-2392" y="-34742"/>
            <a:ext cx="18288000" cy="4167826"/>
          </a:xfrm>
          <a:custGeom>
            <a:rect b="b" l="l" r="r" t="t"/>
            <a:pathLst>
              <a:path extrusionOk="0" h="788176" w="3458436">
                <a:moveTo>
                  <a:pt x="0" y="0"/>
                </a:moveTo>
                <a:lnTo>
                  <a:pt x="3458436" y="0"/>
                </a:lnTo>
                <a:lnTo>
                  <a:pt x="3458436" y="788176"/>
                </a:lnTo>
                <a:lnTo>
                  <a:pt x="0" y="788176"/>
                </a:lnTo>
                <a:close/>
              </a:path>
            </a:pathLst>
          </a:custGeom>
          <a:solidFill>
            <a:srgbClr val="7CD3CA"/>
          </a:solidFill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9"/>
          <p:cNvSpPr/>
          <p:nvPr/>
        </p:nvSpPr>
        <p:spPr>
          <a:xfrm>
            <a:off x="0" y="-34742"/>
            <a:ext cx="18286480" cy="4167481"/>
          </a:xfrm>
          <a:custGeom>
            <a:rect b="b" l="l" r="r" t="t"/>
            <a:pathLst>
              <a:path extrusionOk="0" h="788176" w="3458436">
                <a:moveTo>
                  <a:pt x="0" y="0"/>
                </a:moveTo>
                <a:lnTo>
                  <a:pt x="3458436" y="0"/>
                </a:lnTo>
                <a:lnTo>
                  <a:pt x="3458436" y="788176"/>
                </a:lnTo>
                <a:lnTo>
                  <a:pt x="0" y="788176"/>
                </a:lnTo>
                <a:close/>
              </a:path>
            </a:pathLst>
          </a:custGeom>
          <a:blipFill rotWithShape="1">
            <a:blip r:embed="rId3">
              <a:alphaModFix amt="39000"/>
            </a:blip>
            <a:stretch>
              <a:fillRect b="-96164" l="0" r="0" t="-96164"/>
            </a:stretch>
          </a:blipFill>
          <a:ln>
            <a:noFill/>
          </a:ln>
        </p:spPr>
      </p:sp>
      <p:sp>
        <p:nvSpPr>
          <p:cNvPr id="249" name="Google Shape;249;p9"/>
          <p:cNvSpPr/>
          <p:nvPr/>
        </p:nvSpPr>
        <p:spPr>
          <a:xfrm flipH="1" rot="-5400000">
            <a:off x="15599422" y="2798593"/>
            <a:ext cx="2703390" cy="2668983"/>
          </a:xfrm>
          <a:custGeom>
            <a:rect b="b" l="l" r="r" t="t"/>
            <a:pathLst>
              <a:path extrusionOk="0" h="2668983" w="2703390">
                <a:moveTo>
                  <a:pt x="0" y="2668982"/>
                </a:moveTo>
                <a:lnTo>
                  <a:pt x="2703389" y="2668982"/>
                </a:lnTo>
                <a:lnTo>
                  <a:pt x="2703389" y="0"/>
                </a:lnTo>
                <a:lnTo>
                  <a:pt x="0" y="0"/>
                </a:lnTo>
                <a:lnTo>
                  <a:pt x="0" y="2668982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9"/>
          <p:cNvSpPr/>
          <p:nvPr/>
        </p:nvSpPr>
        <p:spPr>
          <a:xfrm>
            <a:off x="15335911" y="4563020"/>
            <a:ext cx="5904178" cy="5431844"/>
          </a:xfrm>
          <a:custGeom>
            <a:rect b="b" l="l" r="r" t="t"/>
            <a:pathLst>
              <a:path extrusionOk="0" h="5431844" w="5904178">
                <a:moveTo>
                  <a:pt x="0" y="0"/>
                </a:moveTo>
                <a:lnTo>
                  <a:pt x="5904178" y="0"/>
                </a:lnTo>
                <a:lnTo>
                  <a:pt x="5904178" y="5431844"/>
                </a:lnTo>
                <a:lnTo>
                  <a:pt x="0" y="54318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6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9"/>
          <p:cNvSpPr txBox="1"/>
          <p:nvPr/>
        </p:nvSpPr>
        <p:spPr>
          <a:xfrm>
            <a:off x="4764932" y="4133071"/>
            <a:ext cx="88707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71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557" u="none" cap="none" strike="noStrike">
                <a:solidFill>
                  <a:srgbClr val="45B9AD"/>
                </a:solidFill>
                <a:latin typeface="Montserrat"/>
                <a:ea typeface="Montserrat"/>
                <a:cs typeface="Montserrat"/>
                <a:sym typeface="Montserrat"/>
              </a:rPr>
              <a:t>Metodología</a:t>
            </a:r>
            <a:endParaRPr/>
          </a:p>
        </p:txBody>
      </p:sp>
      <p:sp>
        <p:nvSpPr>
          <p:cNvPr id="252" name="Google Shape;252;p9"/>
          <p:cNvSpPr txBox="1"/>
          <p:nvPr/>
        </p:nvSpPr>
        <p:spPr>
          <a:xfrm>
            <a:off x="1533555" y="5076825"/>
            <a:ext cx="15216107" cy="8641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5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86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Se eligió la metodología en cascada porque el proyecto tiene requisitos base relativamente estables, entregables obligatorios y secuenciales y un plazo acotado de un semestre. </a:t>
            </a:r>
            <a:endParaRPr/>
          </a:p>
        </p:txBody>
      </p:sp>
      <p:sp>
        <p:nvSpPr>
          <p:cNvPr id="253" name="Google Shape;253;p9"/>
          <p:cNvSpPr txBox="1"/>
          <p:nvPr/>
        </p:nvSpPr>
        <p:spPr>
          <a:xfrm>
            <a:off x="2570180" y="6760575"/>
            <a:ext cx="13147639" cy="2616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7588" lvl="1" marL="515177" marR="0" rtl="0" algn="ctr">
              <a:lnSpc>
                <a:spcPct val="145976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386"/>
              <a:buFont typeface="Arial"/>
              <a:buChar char="•"/>
            </a:pPr>
            <a:r>
              <a:rPr b="0" i="0" lang="en-US" sz="2386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Metodología en cascada: avance secuencial por fases con gates de aprobación.</a:t>
            </a:r>
            <a:endParaRPr/>
          </a:p>
          <a:p>
            <a:pPr indent="-257588" lvl="1" marL="515177" marR="0" rtl="0" algn="ctr">
              <a:lnSpc>
                <a:spcPct val="145976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386"/>
              <a:buFont typeface="Arial"/>
              <a:buChar char="•"/>
            </a:pPr>
            <a:r>
              <a:rPr b="0" i="0" lang="en-US" sz="2386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Requisitos estables y entregables obligatorios → modelo adecuado para el APT.</a:t>
            </a:r>
            <a:endParaRPr/>
          </a:p>
          <a:p>
            <a:pPr indent="-257588" lvl="1" marL="515177" marR="0" rtl="0" algn="ctr">
              <a:lnSpc>
                <a:spcPct val="145976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386"/>
              <a:buFont typeface="Arial"/>
              <a:buChar char="•"/>
            </a:pPr>
            <a:r>
              <a:rPr b="0" i="0" lang="en-US" sz="2386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Ventana temporal limitada (un semestre) que exige planificación rígida.</a:t>
            </a:r>
            <a:endParaRPr/>
          </a:p>
          <a:p>
            <a:pPr indent="-257588" lvl="1" marL="515177" marR="0" rtl="0" algn="ctr">
              <a:lnSpc>
                <a:spcPct val="145976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386"/>
              <a:buFont typeface="Arial"/>
              <a:buChar char="•"/>
            </a:pPr>
            <a:r>
              <a:rPr b="0" i="0" lang="en-US" sz="2386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Control por hitos: revisiones por fase, actas y responsables definidos.</a:t>
            </a:r>
            <a:endParaRPr/>
          </a:p>
          <a:p>
            <a:pPr indent="-257588" lvl="1" marL="515177" marR="0" rtl="0" algn="ctr">
              <a:lnSpc>
                <a:spcPct val="145976"/>
              </a:lnSpc>
              <a:spcBef>
                <a:spcPts val="0"/>
              </a:spcBef>
              <a:spcAft>
                <a:spcPts val="0"/>
              </a:spcAft>
              <a:buClr>
                <a:srgbClr val="332C2B"/>
              </a:buClr>
              <a:buSzPts val="2386"/>
              <a:buFont typeface="Arial"/>
              <a:buChar char="•"/>
            </a:pPr>
            <a:r>
              <a:rPr b="0" i="0" lang="en-US" sz="2386" u="none" cap="none" strike="noStrike">
                <a:solidFill>
                  <a:srgbClr val="332C2B"/>
                </a:solidFill>
                <a:latin typeface="Arial"/>
                <a:ea typeface="Arial"/>
                <a:cs typeface="Arial"/>
                <a:sym typeface="Arial"/>
              </a:rPr>
              <a:t>Documentación y trazabilidad: ERS, DAS, QA, código y evidencias en GitHub.</a:t>
            </a:r>
            <a:endParaRPr/>
          </a:p>
        </p:txBody>
      </p:sp>
      <p:sp>
        <p:nvSpPr>
          <p:cNvPr id="254" name="Google Shape;254;p9"/>
          <p:cNvSpPr/>
          <p:nvPr/>
        </p:nvSpPr>
        <p:spPr>
          <a:xfrm flipH="1">
            <a:off x="-2839630" y="4563020"/>
            <a:ext cx="5904178" cy="5431844"/>
          </a:xfrm>
          <a:custGeom>
            <a:rect b="b" l="l" r="r" t="t"/>
            <a:pathLst>
              <a:path extrusionOk="0" h="5431844" w="5904178">
                <a:moveTo>
                  <a:pt x="5904178" y="0"/>
                </a:moveTo>
                <a:lnTo>
                  <a:pt x="0" y="0"/>
                </a:lnTo>
                <a:lnTo>
                  <a:pt x="0" y="5431844"/>
                </a:lnTo>
                <a:lnTo>
                  <a:pt x="5904178" y="5431844"/>
                </a:lnTo>
                <a:lnTo>
                  <a:pt x="5904178" y="0"/>
                </a:lnTo>
                <a:close/>
              </a:path>
            </a:pathLst>
          </a:custGeom>
          <a:blipFill rotWithShape="1">
            <a:blip r:embed="rId5">
              <a:alphaModFix amt="6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5" name="Google Shape;255;p9"/>
          <p:cNvSpPr/>
          <p:nvPr/>
        </p:nvSpPr>
        <p:spPr>
          <a:xfrm>
            <a:off x="599857" y="434735"/>
            <a:ext cx="5267473" cy="1187929"/>
          </a:xfrm>
          <a:custGeom>
            <a:rect b="b" l="l" r="r" t="t"/>
            <a:pathLst>
              <a:path extrusionOk="0" h="1187929" w="5267473">
                <a:moveTo>
                  <a:pt x="0" y="0"/>
                </a:moveTo>
                <a:lnTo>
                  <a:pt x="5267473" y="0"/>
                </a:lnTo>
                <a:lnTo>
                  <a:pt x="5267473" y="1187930"/>
                </a:lnTo>
                <a:lnTo>
                  <a:pt x="0" y="118793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